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53" r:id="rId1"/>
  </p:sldMasterIdLst>
  <p:notesMasterIdLst>
    <p:notesMasterId r:id="rId24"/>
  </p:notesMasterIdLst>
  <p:handoutMasterIdLst>
    <p:handoutMasterId r:id="rId25"/>
  </p:handoutMasterIdLst>
  <p:sldIdLst>
    <p:sldId id="258" r:id="rId2"/>
    <p:sldId id="284" r:id="rId3"/>
    <p:sldId id="286" r:id="rId4"/>
    <p:sldId id="259" r:id="rId5"/>
    <p:sldId id="283" r:id="rId6"/>
    <p:sldId id="282" r:id="rId7"/>
    <p:sldId id="276" r:id="rId8"/>
    <p:sldId id="279" r:id="rId9"/>
    <p:sldId id="278" r:id="rId10"/>
    <p:sldId id="281" r:id="rId11"/>
    <p:sldId id="287" r:id="rId12"/>
    <p:sldId id="277" r:id="rId13"/>
    <p:sldId id="285" r:id="rId14"/>
    <p:sldId id="288" r:id="rId15"/>
    <p:sldId id="261" r:id="rId16"/>
    <p:sldId id="267" r:id="rId17"/>
    <p:sldId id="269" r:id="rId18"/>
    <p:sldId id="290" r:id="rId19"/>
    <p:sldId id="289" r:id="rId20"/>
    <p:sldId id="270" r:id="rId21"/>
    <p:sldId id="274" r:id="rId22"/>
    <p:sldId id="266" r:id="rId23"/>
  </p:sldIdLst>
  <p:sldSz cx="9144000" cy="6858000" type="screen4x3"/>
  <p:notesSz cx="6858000" cy="9144000"/>
  <p:embeddedFontLst>
    <p:embeddedFont>
      <p:font typeface="MetaBook-Roman" panose="020B0502040000020004" pitchFamily="34" charset="0"/>
      <p:regular r:id="rId26"/>
    </p:embeddedFont>
    <p:embeddedFont>
      <p:font typeface="MetaBoldLF-Roman" panose="020B0802030000020004" pitchFamily="34" charset="0"/>
      <p:regular r:id="rId27"/>
    </p:embeddedFont>
    <p:embeddedFont>
      <p:font typeface="MetaBookLF-Roman" panose="020B0502040000020004" pitchFamily="34" charset="0"/>
      <p:regular r:id="rId28"/>
    </p:embeddedFont>
    <p:embeddedFont>
      <p:font typeface="MetaBold-Roman" panose="020B0802030000020004" pitchFamily="34" charset="0"/>
      <p:regular r:id="rId29"/>
    </p:embeddedFont>
  </p:embeddedFontLst>
  <p:defaultTextStyle>
    <a:defPPr>
      <a:defRPr lang="de-DE"/>
    </a:defPPr>
    <a:lvl1pPr algn="r" rtl="0" fontAlgn="base">
      <a:spcBef>
        <a:spcPct val="0"/>
      </a:spcBef>
      <a:spcAft>
        <a:spcPct val="0"/>
      </a:spcAft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rgbClr val="000099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9900"/>
    <a:srgbClr val="CC9900"/>
    <a:srgbClr val="FF3300"/>
    <a:srgbClr val="0069B4"/>
    <a:srgbClr val="0F4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12" autoAdjust="0"/>
  </p:normalViewPr>
  <p:slideViewPr>
    <p:cSldViewPr>
      <p:cViewPr varScale="1">
        <p:scale>
          <a:sx n="112" d="100"/>
          <a:sy n="112" d="100"/>
        </p:scale>
        <p:origin x="85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12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FA8ACA53-9735-43EE-A447-840E006911C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85298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5B095818-DF36-462C-AF2F-847E17786B7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42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95818-DF36-462C-AF2F-847E17786B71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260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HKW_Logo_RGB_Interne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260350"/>
            <a:ext cx="17621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2" name="AutoShape 2"/>
          <p:cNvSpPr>
            <a:spLocks noGrp="1" noChangeArrowheads="1"/>
          </p:cNvSpPr>
          <p:nvPr>
            <p:ph type="ctrTitle"/>
          </p:nvPr>
        </p:nvSpPr>
        <p:spPr>
          <a:xfrm>
            <a:off x="827088" y="2133600"/>
            <a:ext cx="7773987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2915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DE" alt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56846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8A1BAB-5D27-4DAD-9190-07E06D08527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337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10350" y="1125538"/>
            <a:ext cx="1922463" cy="49609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1125538"/>
            <a:ext cx="5619750" cy="49609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C66DA2-75B0-4900-95B5-CA9DC16DF81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0685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1125538"/>
            <a:ext cx="7632700" cy="5064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838200" y="1916113"/>
            <a:ext cx="3770313" cy="4170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0913" y="1916113"/>
            <a:ext cx="3770312" cy="4170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3D338B-D670-41EA-A9FA-410441CD2BC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7483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1125538"/>
            <a:ext cx="7632700" cy="5064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sz="half" idx="1"/>
          </p:nvPr>
        </p:nvSpPr>
        <p:spPr>
          <a:xfrm>
            <a:off x="838200" y="1916113"/>
            <a:ext cx="3770313" cy="4170362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60913" y="1916113"/>
            <a:ext cx="3770312" cy="417036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F9B18-EDE7-4360-BC8A-8A32AAB8513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8904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255415-8260-44C0-9F48-CE8B8431D17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0763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C5A60-627B-4666-907C-27CFB3806C3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004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916113"/>
            <a:ext cx="3770313" cy="4170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0913" y="1916113"/>
            <a:ext cx="3770312" cy="4170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1F44E-845E-42F3-A392-85D6292A80D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6061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E6A118-1D64-4DE0-B09A-2813863D321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6490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373CA5-F764-4852-A27E-5A88A9DEFE7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5619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8B6A2-2FBC-43D0-A144-69673B88062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1873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42951-DF7A-4D52-8041-9EA7DA70915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7173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76E0BB-56CB-48E3-9743-F6D4C19CE03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8051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125538"/>
            <a:ext cx="7632700" cy="506412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16113"/>
            <a:ext cx="7693025" cy="417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08925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>
                <a:solidFill>
                  <a:srgbClr val="0069B4"/>
                </a:solidFill>
              </a:defRPr>
            </a:lvl1pPr>
          </a:lstStyle>
          <a:p>
            <a:fld id="{6BEEC486-51F4-4D66-9493-4DFC53ABF7DF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900113" y="6453188"/>
            <a:ext cx="4176712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altLang="de-DE" b="1">
                <a:solidFill>
                  <a:srgbClr val="0069B4"/>
                </a:solidFill>
              </a:rPr>
              <a:t>Deutsches Kinderhilfswerk e.V.  –</a:t>
            </a:r>
            <a:r>
              <a:rPr lang="de-DE" altLang="de-DE"/>
              <a:t>  </a:t>
            </a:r>
            <a:r>
              <a:rPr lang="de-DE" altLang="de-DE" b="1">
                <a:solidFill>
                  <a:srgbClr val="0069B4"/>
                </a:solidFill>
              </a:rPr>
              <a:t>www.dkhw.de</a:t>
            </a:r>
          </a:p>
          <a:p>
            <a:pPr algn="l" eaLnBrk="1" hangingPunct="1">
              <a:spcBef>
                <a:spcPct val="50000"/>
              </a:spcBef>
            </a:pPr>
            <a:endParaRPr lang="de-DE" altLang="de-DE" b="1">
              <a:solidFill>
                <a:srgbClr val="0069B4"/>
              </a:solidFill>
            </a:endParaRPr>
          </a:p>
        </p:txBody>
      </p:sp>
      <p:pic>
        <p:nvPicPr>
          <p:cNvPr id="1030" name="Picture 6" descr="DHKW_Logo_RGB_Internet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260350"/>
            <a:ext cx="17621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Linke Spalte_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08050"/>
            <a:ext cx="623888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69B4"/>
          </a:solidFill>
          <a:latin typeface="MetaBold-Roman" pitchFamily="34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8382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000">
          <a:solidFill>
            <a:srgbClr val="000000"/>
          </a:solidFill>
          <a:latin typeface="+mn-lt"/>
        </a:defRPr>
      </a:lvl2pPr>
      <a:lvl3pPr marL="12954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rgbClr val="000000"/>
          </a:solidFill>
          <a:latin typeface="+mn-lt"/>
        </a:defRPr>
      </a:lvl3pPr>
      <a:lvl4pPr marL="17526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rgbClr val="000000"/>
          </a:solidFill>
          <a:latin typeface="+mn-lt"/>
        </a:defRPr>
      </a:lvl4pPr>
      <a:lvl5pPr marL="22098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rgbClr val="000000"/>
          </a:solidFill>
          <a:latin typeface="+mn-lt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719138" y="1958975"/>
            <a:ext cx="8062913" cy="1470025"/>
          </a:xfrm>
          <a:noFill/>
        </p:spPr>
        <p:txBody>
          <a:bodyPr/>
          <a:lstStyle/>
          <a:p>
            <a:pPr algn="ctr"/>
            <a:r>
              <a:rPr lang="de-DE" altLang="de-DE" sz="4400" b="0" dirty="0" smtClean="0"/>
              <a:t>Kinderarmut </a:t>
            </a:r>
            <a:r>
              <a:rPr lang="de-DE" altLang="de-DE" sz="4400" b="0" dirty="0"/>
              <a:t>g</a:t>
            </a:r>
            <a:r>
              <a:rPr lang="de-DE" altLang="de-DE" sz="4400" b="0" dirty="0" smtClean="0"/>
              <a:t>anzheitlich </a:t>
            </a:r>
            <a:r>
              <a:rPr lang="de-DE" altLang="de-DE" sz="4400" b="0" dirty="0"/>
              <a:t>d</a:t>
            </a:r>
            <a:r>
              <a:rPr lang="de-DE" altLang="de-DE" sz="4400" b="0" dirty="0" smtClean="0"/>
              <a:t>enken</a:t>
            </a:r>
            <a:r>
              <a:rPr lang="de-DE" altLang="de-DE" sz="3600" b="0" dirty="0" smtClean="0"/>
              <a:t/>
            </a:r>
            <a:br>
              <a:rPr lang="de-DE" altLang="de-DE" sz="3600" b="0" dirty="0" smtClean="0"/>
            </a:br>
            <a:r>
              <a:rPr lang="de-DE" altLang="de-DE" sz="800" dirty="0" smtClean="0">
                <a:latin typeface="MetaBook-Roman" panose="020B0502040000020004" pitchFamily="34" charset="0"/>
              </a:rPr>
              <a:t/>
            </a:r>
            <a:br>
              <a:rPr lang="de-DE" altLang="de-DE" sz="800" dirty="0" smtClean="0">
                <a:latin typeface="MetaBook-Roman" panose="020B0502040000020004" pitchFamily="34" charset="0"/>
              </a:rPr>
            </a:br>
            <a:endParaRPr lang="de-DE" altLang="de-DE" sz="2400" b="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3861048"/>
            <a:ext cx="6833567" cy="1752600"/>
          </a:xfrm>
        </p:spPr>
        <p:txBody>
          <a:bodyPr/>
          <a:lstStyle/>
          <a:p>
            <a:pPr eaLnBrk="1" hangingPunct="1"/>
            <a:endParaRPr lang="de-DE" altLang="de-DE" sz="2000" dirty="0" smtClean="0"/>
          </a:p>
          <a:p>
            <a:pPr eaLnBrk="1" hangingPunct="1"/>
            <a:r>
              <a:rPr lang="de-DE" altLang="de-DE" sz="2000" dirty="0" smtClean="0"/>
              <a:t>Nina Ohlmeier</a:t>
            </a:r>
            <a:br>
              <a:rPr lang="de-DE" altLang="de-DE" sz="2000" dirty="0" smtClean="0"/>
            </a:br>
            <a:r>
              <a:rPr lang="de-DE" altLang="de-DE" sz="2000" dirty="0" smtClean="0"/>
              <a:t>Deutsches Kinderhilfswerk e.V. </a:t>
            </a:r>
          </a:p>
          <a:p>
            <a:endParaRPr lang="de-DE" sz="2000" dirty="0"/>
          </a:p>
          <a:p>
            <a:r>
              <a:rPr lang="de-DE" sz="2000" dirty="0"/>
              <a:t>Konferenz </a:t>
            </a:r>
            <a:endParaRPr lang="de-DE" sz="2000" dirty="0" smtClean="0"/>
          </a:p>
          <a:p>
            <a:r>
              <a:rPr lang="de-DE" sz="2000" dirty="0" smtClean="0"/>
              <a:t>„</a:t>
            </a:r>
            <a:r>
              <a:rPr lang="de-DE" sz="2000" dirty="0" smtClean="0"/>
              <a:t>Einmal </a:t>
            </a:r>
            <a:r>
              <a:rPr lang="de-DE" sz="2000" dirty="0"/>
              <a:t>arm, immer </a:t>
            </a:r>
            <a:r>
              <a:rPr lang="de-DE" sz="2000" dirty="0" smtClean="0"/>
              <a:t>arm! Aktiv </a:t>
            </a:r>
            <a:r>
              <a:rPr lang="de-DE" sz="2000" dirty="0"/>
              <a:t>gegen Armut von </a:t>
            </a:r>
            <a:r>
              <a:rPr lang="de-DE" sz="2000" dirty="0" smtClean="0"/>
              <a:t>Familien“</a:t>
            </a:r>
            <a:r>
              <a:rPr lang="de-DE" altLang="de-DE" sz="2000" dirty="0" smtClean="0"/>
              <a:t/>
            </a:r>
            <a:br>
              <a:rPr lang="de-DE" altLang="de-DE" sz="2000" dirty="0" smtClean="0"/>
            </a:br>
            <a:r>
              <a:rPr lang="de-DE" altLang="de-DE" sz="2000" dirty="0" smtClean="0"/>
              <a:t>23.11.2018, Stuttgart</a:t>
            </a:r>
          </a:p>
          <a:p>
            <a:pPr eaLnBrk="1" hangingPunct="1"/>
            <a:endParaRPr lang="de-DE" altLang="de-DE" sz="2000" dirty="0" smtClean="0"/>
          </a:p>
        </p:txBody>
      </p:sp>
      <p:pic>
        <p:nvPicPr>
          <p:cNvPr id="3076" name="Picture 4" descr="Linke Spalte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9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8525" y="980728"/>
            <a:ext cx="7632700" cy="506412"/>
          </a:xfrm>
        </p:spPr>
        <p:txBody>
          <a:bodyPr/>
          <a:lstStyle/>
          <a:p>
            <a:r>
              <a:rPr lang="de-DE" b="0" dirty="0" smtClean="0"/>
              <a:t>Das sagen Kinder selbst:</a:t>
            </a:r>
            <a:endParaRPr lang="de-DE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772816"/>
            <a:ext cx="7693025" cy="4170362"/>
          </a:xfrm>
        </p:spPr>
        <p:txBody>
          <a:bodyPr/>
          <a:lstStyle/>
          <a:p>
            <a:r>
              <a:rPr lang="de-DE" dirty="0" smtClean="0"/>
              <a:t>Diskriminierungs-/Ausgrenzungserfahrung </a:t>
            </a:r>
          </a:p>
          <a:p>
            <a:pPr marL="0" indent="0">
              <a:buNone/>
            </a:pPr>
            <a:r>
              <a:rPr lang="de-DE" i="1" dirty="0" smtClean="0"/>
              <a:t>„Und </a:t>
            </a:r>
            <a:r>
              <a:rPr lang="de-DE" i="1" dirty="0"/>
              <a:t>ich würde auch sagen, ich würde auch wegen meinem Aussehen, weil ich nicht die besten Klamotten hatte, vier </a:t>
            </a:r>
            <a:r>
              <a:rPr lang="de-DE" i="1" dirty="0" smtClean="0"/>
              <a:t>Jahre gemobbt.“ </a:t>
            </a:r>
            <a:endParaRPr lang="de-DE" i="1" dirty="0" smtClean="0"/>
          </a:p>
          <a:p>
            <a:pPr marL="0" indent="0">
              <a:buNone/>
            </a:pPr>
            <a:endParaRPr lang="de-DE" i="1" dirty="0" smtClean="0"/>
          </a:p>
          <a:p>
            <a:r>
              <a:rPr lang="de-DE" dirty="0" smtClean="0"/>
              <a:t>Bezugspersonen/Ansprechpersonen</a:t>
            </a:r>
            <a:r>
              <a:rPr lang="de-DE" dirty="0" smtClean="0"/>
              <a:t>, Zeit &amp; Fürsorge in der Familie</a:t>
            </a:r>
          </a:p>
          <a:p>
            <a:pPr marL="0" indent="0">
              <a:buNone/>
            </a:pPr>
            <a:r>
              <a:rPr lang="de-DE" i="1" dirty="0" smtClean="0"/>
              <a:t>„</a:t>
            </a:r>
            <a:r>
              <a:rPr lang="de-DE" i="1" dirty="0"/>
              <a:t>Und so das andere, so Spielzeug oder so, brauche ich nicht. Die Hauptsache ist ja, dass sie [Mutter] halt für einen da ist, dass man halt immer Essen hat oder ja, das Wichtigste einfach.“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8036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004" y="1340768"/>
            <a:ext cx="7773987" cy="1470025"/>
          </a:xfrm>
        </p:spPr>
        <p:txBody>
          <a:bodyPr/>
          <a:lstStyle/>
          <a:p>
            <a:pPr algn="ctr"/>
            <a:r>
              <a:rPr lang="de-DE" b="0" dirty="0" smtClean="0"/>
              <a:t>Das Recht auf ein gutes Aufwachsen</a:t>
            </a:r>
            <a:endParaRPr lang="de-DE" b="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730" y="2075780"/>
            <a:ext cx="5904533" cy="391079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547664" y="5986575"/>
            <a:ext cx="5030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800" dirty="0"/>
              <a:t>© </a:t>
            </a:r>
            <a:r>
              <a:rPr lang="de-DE" sz="800" dirty="0" err="1" smtClean="0"/>
              <a:t>kallejipp</a:t>
            </a:r>
            <a:r>
              <a:rPr lang="de-DE" sz="800" dirty="0" smtClean="0"/>
              <a:t> photocase.de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64506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081089"/>
            <a:ext cx="7705725" cy="506412"/>
          </a:xfrm>
        </p:spPr>
        <p:txBody>
          <a:bodyPr/>
          <a:lstStyle/>
          <a:p>
            <a:pPr lvl="0"/>
            <a:r>
              <a:rPr lang="de-DE" b="0" dirty="0"/>
              <a:t>Kinder haben das Recht, gut versorgt zu sein und am gesellschaftlichen Leben teilhaben zu </a:t>
            </a:r>
            <a:r>
              <a:rPr lang="de-DE" b="0" dirty="0" smtClean="0"/>
              <a:t>können!</a:t>
            </a:r>
            <a:endParaRPr lang="de-DE" b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420888"/>
            <a:ext cx="7693025" cy="4170362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Art. </a:t>
            </a:r>
            <a:r>
              <a:rPr lang="de-DE" altLang="de-DE" dirty="0" smtClean="0"/>
              <a:t>26 </a:t>
            </a:r>
            <a:r>
              <a:rPr lang="de-DE" altLang="de-DE" dirty="0"/>
              <a:t>der UN-Kinderrechtskonvention: „Die Vertragsstaaten erkennen das Recht jedes Kindes auf Leistungen der sozialen Sicherheit einschließlich der Sozialversicherung an </a:t>
            </a:r>
            <a:r>
              <a:rPr lang="de-DE" altLang="de-DE" dirty="0" smtClean="0"/>
              <a:t>(…)“</a:t>
            </a:r>
            <a:endParaRPr lang="de-DE" altLang="de-DE" dirty="0"/>
          </a:p>
          <a:p>
            <a:pPr>
              <a:defRPr/>
            </a:pPr>
            <a:r>
              <a:rPr lang="de-DE" altLang="de-DE" dirty="0"/>
              <a:t>Art. 27: „Die Vertragsstaaten erkennen das Recht jedes Kindes auf einen seiner körperlichen, geistigen, seelischen, sittlichen und sozialen Entwicklung angemessenen Lebensstandard an.  (…)“ </a:t>
            </a:r>
            <a:endParaRPr lang="de-DE" altLang="de-DE" dirty="0" smtClean="0"/>
          </a:p>
          <a:p>
            <a:pPr>
              <a:defRPr/>
            </a:pPr>
            <a:r>
              <a:rPr lang="de-DE" altLang="de-DE" dirty="0" smtClean="0"/>
              <a:t>Recht auf Entwicklung, auf Gesundheit, auf Bildung, auf Beteiligung, auf Nicht-Diskriminierung</a:t>
            </a:r>
            <a:endParaRPr lang="de-DE" altLang="de-DE" dirty="0"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rgbClr val="000000"/>
                </a:solidFill>
                <a:latin typeface="MetaBook-Roman" panose="020B05020400000200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80F5D300-C471-42B1-B10C-E332364D310B}" type="slidenum">
              <a:rPr lang="de-DE" altLang="de-DE" sz="1000">
                <a:solidFill>
                  <a:srgbClr val="000099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de-DE" altLang="de-DE" sz="100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18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1556792"/>
            <a:ext cx="7693025" cy="4170362"/>
          </a:xfrm>
        </p:spPr>
        <p:txBody>
          <a:bodyPr/>
          <a:lstStyle/>
          <a:p>
            <a:r>
              <a:rPr lang="de-DE" dirty="0"/>
              <a:t>Herstellung gleichwertiger Lebensverhältnisse im </a:t>
            </a:r>
            <a:r>
              <a:rPr lang="de-DE" dirty="0" smtClean="0"/>
              <a:t>Bundesgebiet</a:t>
            </a:r>
          </a:p>
          <a:p>
            <a:r>
              <a:rPr lang="de-DE" dirty="0"/>
              <a:t>Anteil der Kinder unter 18 Jahren in Familien </a:t>
            </a:r>
            <a:r>
              <a:rPr lang="de-DE" dirty="0" smtClean="0"/>
              <a:t>im SGB-II-Bezug: Berlin 32,2% – Bayern 6,8% (2015)</a:t>
            </a:r>
          </a:p>
          <a:p>
            <a:r>
              <a:rPr lang="de-DE" dirty="0" smtClean="0"/>
              <a:t>Grundsatzentscheidung </a:t>
            </a:r>
            <a:r>
              <a:rPr lang="de-DE" dirty="0"/>
              <a:t>aus dem Jahr 2010 des </a:t>
            </a:r>
            <a:r>
              <a:rPr lang="de-DE" dirty="0" smtClean="0"/>
              <a:t>Bundesverfassungsgerichts zu gesellschaftlicher </a:t>
            </a:r>
            <a:r>
              <a:rPr lang="de-DE" dirty="0" smtClean="0"/>
              <a:t>Teilhabe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 staatliche </a:t>
            </a:r>
            <a:r>
              <a:rPr lang="de-DE" dirty="0" smtClean="0">
                <a:sym typeface="Wingdings" panose="05000000000000000000" pitchFamily="2" charset="2"/>
              </a:rPr>
              <a:t>Verantwortung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2900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7145" y="1340768"/>
            <a:ext cx="7773987" cy="1470025"/>
          </a:xfrm>
        </p:spPr>
        <p:txBody>
          <a:bodyPr/>
          <a:lstStyle/>
          <a:p>
            <a:pPr algn="ctr"/>
            <a:r>
              <a:rPr lang="de-DE" b="0" dirty="0"/>
              <a:t>Gesamtstrategie zur Armutsprävention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31" y="2075780"/>
            <a:ext cx="5919214" cy="396244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484335" y="6026036"/>
            <a:ext cx="5030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800" dirty="0" smtClean="0"/>
              <a:t>© </a:t>
            </a:r>
            <a:r>
              <a:rPr lang="de-DE" sz="800" dirty="0" err="1" smtClean="0"/>
              <a:t>luxuz</a:t>
            </a:r>
            <a:r>
              <a:rPr lang="de-DE" sz="800" dirty="0" smtClean="0"/>
              <a:t> photocase.de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88569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Armutsprävention als politische Querschnittsaufgabe</a:t>
            </a:r>
          </a:p>
        </p:txBody>
      </p:sp>
      <p:sp>
        <p:nvSpPr>
          <p:cNvPr id="4" name="Abgerundetes Rechteck 3"/>
          <p:cNvSpPr/>
          <p:nvPr/>
        </p:nvSpPr>
        <p:spPr bwMode="auto">
          <a:xfrm>
            <a:off x="1403648" y="4757725"/>
            <a:ext cx="4608512" cy="936104"/>
          </a:xfrm>
          <a:prstGeom prst="round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204864"/>
            <a:ext cx="7262813" cy="3839567"/>
          </a:xfrm>
        </p:spPr>
        <p:txBody>
          <a:bodyPr/>
          <a:lstStyle/>
          <a:p>
            <a:r>
              <a:rPr lang="de-DE" altLang="de-DE" dirty="0" smtClean="0"/>
              <a:t>Zielvorgabe </a:t>
            </a:r>
            <a:r>
              <a:rPr lang="de-DE" altLang="de-DE" dirty="0"/>
              <a:t>„</a:t>
            </a:r>
            <a:r>
              <a:rPr lang="de-DE" altLang="de-DE" dirty="0" smtClean="0"/>
              <a:t>Armutsprävention“ in </a:t>
            </a:r>
            <a:r>
              <a:rPr lang="de-DE" altLang="de-DE" dirty="0"/>
              <a:t>Form einer handlungsleitenden Perspektive in allen zuständigen </a:t>
            </a:r>
            <a:r>
              <a:rPr lang="de-DE" altLang="de-DE" dirty="0" smtClean="0"/>
              <a:t>Ressorts</a:t>
            </a:r>
          </a:p>
          <a:p>
            <a:r>
              <a:rPr lang="de-DE" altLang="de-DE" dirty="0" smtClean="0"/>
              <a:t>Impuls </a:t>
            </a:r>
            <a:r>
              <a:rPr lang="de-DE" altLang="de-DE" dirty="0"/>
              <a:t>und Koordination durch den </a:t>
            </a:r>
            <a:r>
              <a:rPr lang="de-DE" altLang="de-DE" dirty="0" smtClean="0"/>
              <a:t>Bund, gemeinsam mit Ländern und Kommunen</a:t>
            </a:r>
          </a:p>
          <a:p>
            <a:endParaRPr lang="de-DE" altLang="de-DE" dirty="0" smtClean="0"/>
          </a:p>
          <a:p>
            <a:pPr marL="0" indent="0">
              <a:buNone/>
            </a:pPr>
            <a:r>
              <a:rPr lang="de-DE" altLang="de-DE" dirty="0" smtClean="0">
                <a:sym typeface="Wingdings" panose="05000000000000000000" pitchFamily="2" charset="2"/>
              </a:rPr>
              <a:t>	</a:t>
            </a:r>
          </a:p>
          <a:p>
            <a:pPr marL="0" indent="0">
              <a:buNone/>
            </a:pPr>
            <a:r>
              <a:rPr lang="de-DE" altLang="de-DE" dirty="0">
                <a:sym typeface="Wingdings" panose="05000000000000000000" pitchFamily="2" charset="2"/>
              </a:rPr>
              <a:t>	</a:t>
            </a:r>
            <a:r>
              <a:rPr lang="de-DE" altLang="de-DE" dirty="0" smtClean="0">
                <a:sym typeface="Wingdings" panose="05000000000000000000" pitchFamily="2" charset="2"/>
              </a:rPr>
              <a:t> Kinderteilhabestrategie</a:t>
            </a:r>
            <a:endParaRPr lang="de-DE" altLang="de-DE" dirty="0"/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D5FD25-C481-451C-92A7-DB769EC56C46}" type="slidenum">
              <a:rPr lang="de-DE" altLang="de-DE"/>
              <a:pPr eaLnBrk="1" hangingPunct="1"/>
              <a:t>15</a:t>
            </a:fld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Grundlegende Handlungsansätze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988840"/>
            <a:ext cx="7262813" cy="3839567"/>
          </a:xfrm>
        </p:spPr>
        <p:txBody>
          <a:bodyPr/>
          <a:lstStyle/>
          <a:p>
            <a:r>
              <a:rPr lang="de-DE" altLang="de-DE" dirty="0"/>
              <a:t>Ausbau der eigenständigen finanziellen Absicherung von Kindern und Jugendlichen, </a:t>
            </a:r>
            <a:r>
              <a:rPr lang="de-DE" altLang="de-DE" dirty="0" smtClean="0"/>
              <a:t>wenn </a:t>
            </a:r>
            <a:r>
              <a:rPr lang="de-DE" altLang="de-DE" dirty="0"/>
              <a:t>Eltern sie durch eigenes Einkommen nicht gewährleisten </a:t>
            </a:r>
            <a:r>
              <a:rPr lang="de-DE" altLang="de-DE" dirty="0" smtClean="0"/>
              <a:t>können</a:t>
            </a:r>
            <a:endParaRPr lang="de-DE" altLang="de-DE" dirty="0"/>
          </a:p>
          <a:p>
            <a:r>
              <a:rPr lang="de-DE" altLang="de-DE" dirty="0"/>
              <a:t>Neue Wege zur nicht-monetären Absicherung der  Bildungs- und Teilhabebedarfe von Kindern und Jugendlichen vor </a:t>
            </a:r>
            <a:r>
              <a:rPr lang="de-DE" altLang="de-DE" dirty="0" smtClean="0"/>
              <a:t>Ort</a:t>
            </a: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D5FD25-C481-451C-92A7-DB769EC56C46}" type="slidenum">
              <a:rPr lang="de-DE" altLang="de-DE"/>
              <a:pPr eaLnBrk="1" hangingPunct="1"/>
              <a:t>16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980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Baustein: Ein eigenständiger Rechtsanspruch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096001"/>
            <a:ext cx="7262813" cy="3839567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/>
              <a:t>Ein Bundeskinderteilhabegesetz schaffen, </a:t>
            </a:r>
          </a:p>
          <a:p>
            <a:r>
              <a:rPr lang="de-DE" altLang="de-DE" dirty="0"/>
              <a:t>das Kindern und Jugendlichen aus Familien in prekären Lebenslagen einen besonderen </a:t>
            </a:r>
            <a:r>
              <a:rPr lang="de-DE" altLang="de-DE" dirty="0" smtClean="0"/>
              <a:t>Rechtsanspruch gibt:</a:t>
            </a:r>
          </a:p>
          <a:p>
            <a:pPr marL="0" indent="0">
              <a:buNone/>
            </a:pPr>
            <a:r>
              <a:rPr lang="de-DE" i="1" dirty="0" smtClean="0"/>
              <a:t>„Kinder</a:t>
            </a:r>
            <a:r>
              <a:rPr lang="de-DE" i="1" dirty="0"/>
              <a:t>, Jugendliche und junge Erwachsene haben ein Recht auf Förderung ihrer </a:t>
            </a:r>
            <a:r>
              <a:rPr lang="de-DE" i="1" dirty="0" smtClean="0"/>
              <a:t>sozialen </a:t>
            </a:r>
            <a:r>
              <a:rPr lang="de-DE" i="1" dirty="0"/>
              <a:t>und kulturellen Teilhabe sowie auf Unterstützung ihrer körperlichen, geistigen und </a:t>
            </a:r>
            <a:r>
              <a:rPr lang="de-DE" i="1" dirty="0" smtClean="0"/>
              <a:t>seelischen </a:t>
            </a:r>
            <a:r>
              <a:rPr lang="de-DE" i="1" dirty="0"/>
              <a:t>Entwicklung und ihrer Persönlichkeitsentwicklung</a:t>
            </a:r>
            <a:r>
              <a:rPr lang="de-DE" i="1" dirty="0" smtClean="0"/>
              <a:t>.“</a:t>
            </a:r>
            <a:endParaRPr lang="de-DE" i="1" dirty="0"/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D5FD25-C481-451C-92A7-DB769EC56C46}" type="slidenum">
              <a:rPr lang="de-DE" altLang="de-DE"/>
              <a:pPr eaLnBrk="1" hangingPunct="1"/>
              <a:t>17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5581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Baustein: Beteiligung von Kindern stärken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096001"/>
            <a:ext cx="7262813" cy="3839567"/>
          </a:xfrm>
        </p:spPr>
        <p:txBody>
          <a:bodyPr/>
          <a:lstStyle/>
          <a:p>
            <a:r>
              <a:rPr lang="de-DE" altLang="de-DE" dirty="0" smtClean="0"/>
              <a:t>Beteiligung stärkt nachweislich die Resilienz armutsbetroffener Kinder (Kinderreport 2012)</a:t>
            </a:r>
          </a:p>
          <a:p>
            <a:r>
              <a:rPr lang="de-DE" altLang="de-DE" dirty="0" smtClean="0"/>
              <a:t>Wer früh lernt sich zu beteiligen, wird sich auch später in die Gemeinschaft aktiv einbringen!</a:t>
            </a:r>
          </a:p>
          <a:p>
            <a:r>
              <a:rPr lang="de-DE" altLang="de-DE" dirty="0" smtClean="0"/>
              <a:t>Übertragung in die Sozialgesetzbücher: eigenständiges Antragsrecht, Beteiligungsrecht in Verwaltungs- und Gerichtsverfahren</a:t>
            </a:r>
            <a:endParaRPr lang="de-DE" altLang="de-DE" dirty="0"/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D5FD25-C481-451C-92A7-DB769EC56C46}" type="slidenum">
              <a:rPr lang="de-DE" altLang="de-DE"/>
              <a:pPr eaLnBrk="1" hangingPunct="1"/>
              <a:t>18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298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r>
              <a:rPr lang="de-DE" altLang="de-DE" b="0" dirty="0"/>
              <a:t>Baustein: </a:t>
            </a:r>
            <a:r>
              <a:rPr lang="de-DE" altLang="de-DE" b="0" dirty="0" smtClean="0"/>
              <a:t>Teilhabeleistungen </a:t>
            </a:r>
            <a:r>
              <a:rPr lang="de-DE" altLang="de-DE" b="0" dirty="0"/>
              <a:t>neu </a:t>
            </a:r>
            <a:r>
              <a:rPr lang="de-DE" altLang="de-DE" b="0" dirty="0" smtClean="0"/>
              <a:t>strukturieren &amp; entbürokratisieren</a:t>
            </a:r>
            <a:endParaRPr lang="de-DE" altLang="de-DE" b="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2281688"/>
            <a:ext cx="7262813" cy="3839567"/>
          </a:xfrm>
        </p:spPr>
        <p:txBody>
          <a:bodyPr/>
          <a:lstStyle/>
          <a:p>
            <a:r>
              <a:rPr lang="de-DE" altLang="de-DE" dirty="0"/>
              <a:t>Rechtskreisübergreifende Ausgestaltung</a:t>
            </a:r>
          </a:p>
          <a:p>
            <a:r>
              <a:rPr lang="de-DE" altLang="de-DE" dirty="0" smtClean="0"/>
              <a:t>Bedarfsgerechte </a:t>
            </a:r>
            <a:r>
              <a:rPr lang="de-DE" altLang="de-DE" dirty="0"/>
              <a:t>Ausweitung &amp; Erhöhung der Leistungen</a:t>
            </a:r>
          </a:p>
          <a:p>
            <a:r>
              <a:rPr lang="de-DE" altLang="de-DE" dirty="0"/>
              <a:t>Verwaltung &amp; Abrechnung direkt bei den Leistungserbringern/Bildungsinstitutionen</a:t>
            </a:r>
          </a:p>
          <a:p>
            <a:pPr marL="0" indent="0">
              <a:buNone/>
            </a:pPr>
            <a:r>
              <a:rPr lang="de-DE" altLang="de-DE" dirty="0" smtClean="0">
                <a:sym typeface="Wingdings" panose="05000000000000000000" pitchFamily="2" charset="2"/>
              </a:rPr>
              <a:t> </a:t>
            </a:r>
            <a:r>
              <a:rPr lang="de-DE" altLang="de-DE" dirty="0" smtClean="0">
                <a:sym typeface="Wingdings" panose="05000000000000000000" pitchFamily="2" charset="2"/>
              </a:rPr>
              <a:t>Beratung </a:t>
            </a:r>
            <a:r>
              <a:rPr lang="de-DE" altLang="de-DE" dirty="0">
                <a:sym typeface="Wingdings" panose="05000000000000000000" pitchFamily="2" charset="2"/>
              </a:rPr>
              <a:t>&amp; Beantragung von </a:t>
            </a:r>
            <a:r>
              <a:rPr lang="de-DE" altLang="de-DE" dirty="0" smtClean="0">
                <a:sym typeface="Wingdings" panose="05000000000000000000" pitchFamily="2" charset="2"/>
              </a:rPr>
              <a:t>Leistungen </a:t>
            </a:r>
            <a:r>
              <a:rPr lang="de-DE" altLang="de-DE" dirty="0">
                <a:sym typeface="Wingdings" panose="05000000000000000000" pitchFamily="2" charset="2"/>
              </a:rPr>
              <a:t>bei zentralen </a:t>
            </a:r>
            <a:r>
              <a:rPr lang="de-DE" altLang="de-DE" dirty="0" smtClean="0">
                <a:sym typeface="Wingdings" panose="05000000000000000000" pitchFamily="2" charset="2"/>
              </a:rPr>
              <a:t>Anlaufstellen „aus einer Hand“</a:t>
            </a:r>
            <a:endParaRPr lang="de-DE" alt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altLang="de-DE" dirty="0" smtClean="0">
                <a:sym typeface="Wingdings" panose="05000000000000000000" pitchFamily="2" charset="2"/>
              </a:rPr>
              <a:t> Netzwerke vor Ort aufbauen/ausweiten</a:t>
            </a:r>
            <a:endParaRPr lang="de-DE" altLang="de-DE" dirty="0"/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D5FD25-C481-451C-92A7-DB769EC56C46}" type="slidenum">
              <a:rPr lang="de-DE" altLang="de-DE"/>
              <a:pPr eaLnBrk="1" hangingPunct="1"/>
              <a:t>19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24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smtClean="0"/>
              <a:t>Agenda</a:t>
            </a:r>
            <a:endParaRPr lang="de-DE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de-DE" dirty="0" smtClean="0"/>
              <a:t>Was bedeutet Kinderarmut…für Kinder?</a:t>
            </a:r>
          </a:p>
          <a:p>
            <a:pPr>
              <a:buAutoNum type="arabicPeriod"/>
            </a:pPr>
            <a:r>
              <a:rPr lang="de-DE" dirty="0" smtClean="0"/>
              <a:t>Das Recht auf ein gutes Aufwachsen</a:t>
            </a:r>
          </a:p>
          <a:p>
            <a:pPr>
              <a:buAutoNum type="arabicPeriod"/>
            </a:pPr>
            <a:r>
              <a:rPr lang="de-DE" dirty="0" smtClean="0"/>
              <a:t>Gesamtstrategie zur Armutsprävention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5063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Baustein: Bund finanziell in die Pflicht nehmen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988840"/>
            <a:ext cx="7262813" cy="3839567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/>
              <a:t>Teilhabeförderung und Armutsprävention für Kinder und Jugendliche vor Ort stärker durch den Bund finanzieren</a:t>
            </a:r>
            <a:r>
              <a:rPr lang="de-DE" altLang="de-DE" dirty="0" smtClean="0"/>
              <a:t>,</a:t>
            </a:r>
            <a:endParaRPr lang="de-DE" altLang="de-DE" dirty="0"/>
          </a:p>
          <a:p>
            <a:r>
              <a:rPr lang="de-DE" altLang="de-DE" dirty="0"/>
              <a:t>durch eine Erweiterung des Artikel 104 a Grundgesetz auf Dienst- und Sachleistungen zur Schaffung direkter </a:t>
            </a:r>
            <a:r>
              <a:rPr lang="de-DE" altLang="de-DE" dirty="0" smtClean="0"/>
              <a:t>Finanzierungsmöglichkeiten</a:t>
            </a:r>
            <a:endParaRPr lang="de-DE" altLang="de-DE" dirty="0"/>
          </a:p>
          <a:p>
            <a:r>
              <a:rPr lang="de-DE" altLang="de-DE" dirty="0"/>
              <a:t>durch Einrichtung eines ergänzenden Bundesfonds, um Kommunen mit einem hohen Anteil an Kindern aus Familien in prekären Lebenslagen finanziell besser auszustatten</a:t>
            </a: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D5FD25-C481-451C-92A7-DB769EC56C46}" type="slidenum">
              <a:rPr lang="de-DE" altLang="de-DE"/>
              <a:pPr eaLnBrk="1" hangingPunct="1"/>
              <a:t>20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503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 bwMode="auto">
          <a:xfrm>
            <a:off x="642387" y="295253"/>
            <a:ext cx="8250092" cy="660539"/>
          </a:xfrm>
          <a:prstGeom prst="roundRect">
            <a:avLst/>
          </a:prstGeom>
          <a:solidFill>
            <a:srgbClr val="00B050"/>
          </a:solidFill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200" b="1" dirty="0">
                <a:ln/>
                <a:solidFill>
                  <a:schemeClr val="accent3"/>
                </a:solidFill>
              </a:rPr>
              <a:t>Bundeskinderteilhabgesetz (</a:t>
            </a:r>
            <a:r>
              <a:rPr lang="de-DE" sz="2200" b="1" dirty="0" err="1">
                <a:ln/>
                <a:solidFill>
                  <a:schemeClr val="accent3"/>
                </a:solidFill>
              </a:rPr>
              <a:t>BKThG</a:t>
            </a:r>
            <a:r>
              <a:rPr lang="de-DE" sz="2200" b="1" dirty="0">
                <a:ln/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637218" y="1178924"/>
            <a:ext cx="5014902" cy="648072"/>
          </a:xfrm>
          <a:prstGeom prst="roundRect">
            <a:avLst/>
          </a:prstGeom>
          <a:solidFill>
            <a:srgbClr val="669900"/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de-DE" sz="1800" b="1" dirty="0">
                <a:ln/>
                <a:solidFill>
                  <a:schemeClr val="accent3"/>
                </a:solidFill>
              </a:rPr>
              <a:t>Rechtsanspruch auf Förderung und Teilhabe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5940152" y="1190671"/>
            <a:ext cx="2952327" cy="624578"/>
          </a:xfrm>
          <a:prstGeom prst="roundRect">
            <a:avLst/>
          </a:prstGeom>
          <a:solidFill>
            <a:srgbClr val="FF6600"/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b="1" dirty="0">
                <a:ln/>
                <a:solidFill>
                  <a:schemeClr val="accent3"/>
                </a:solidFill>
              </a:rPr>
              <a:t>Reform föderaler Strukturen</a:t>
            </a: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642385" y="2070841"/>
            <a:ext cx="1553349" cy="3429808"/>
          </a:xfrm>
          <a:prstGeom prst="roundRect">
            <a:avLst/>
          </a:prstGeom>
          <a:solidFill>
            <a:srgbClr val="669900"/>
          </a:solidFill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b="1" dirty="0" smtClean="0">
                <a:ln/>
                <a:solidFill>
                  <a:schemeClr val="accent3"/>
                </a:solidFill>
              </a:rPr>
              <a:t>Neu-Strukturierung der Teilhabeleistungen</a:t>
            </a:r>
            <a:endParaRPr kumimoji="0" lang="de-DE" sz="2000" b="1" i="0" u="none" strike="noStrike" normalizeH="0" baseline="0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637219" y="5661248"/>
            <a:ext cx="5014900" cy="726775"/>
          </a:xfrm>
          <a:prstGeom prst="roundRect">
            <a:avLst/>
          </a:prstGeom>
          <a:solidFill>
            <a:srgbClr val="CC9900"/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/>
            <a:r>
              <a:rPr lang="de-DE" sz="1800" b="1" dirty="0" smtClean="0">
                <a:ln/>
                <a:solidFill>
                  <a:schemeClr val="accent3"/>
                </a:solidFill>
              </a:rPr>
              <a:t>Lebenswelt </a:t>
            </a:r>
            <a:r>
              <a:rPr lang="de-DE" sz="1800" b="1" dirty="0">
                <a:ln/>
                <a:solidFill>
                  <a:schemeClr val="accent3"/>
                </a:solidFill>
              </a:rPr>
              <a:t>von Kindern: Familie, Kinder- und Jugendhilfe, Schule Freizeit</a:t>
            </a:r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5940151" y="2122253"/>
            <a:ext cx="1440161" cy="3382819"/>
          </a:xfrm>
          <a:prstGeom prst="roundRect">
            <a:avLst/>
          </a:prstGeom>
          <a:solidFill>
            <a:srgbClr val="FF6600"/>
          </a:solidFill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/>
            <a:r>
              <a:rPr lang="de-DE" sz="1800" b="1" dirty="0" smtClean="0">
                <a:ln/>
                <a:solidFill>
                  <a:schemeClr val="accent3"/>
                </a:solidFill>
              </a:rPr>
              <a:t>Öffnung Kooperationsverbot</a:t>
            </a:r>
            <a:endParaRPr lang="de-DE" sz="1800" b="1" dirty="0">
              <a:ln/>
              <a:solidFill>
                <a:schemeClr val="accent3"/>
              </a:solidFill>
            </a:endParaRPr>
          </a:p>
          <a:p>
            <a:pPr algn="l"/>
            <a:r>
              <a:rPr lang="de-DE" sz="1800" b="1" dirty="0">
                <a:ln/>
                <a:solidFill>
                  <a:schemeClr val="accent3"/>
                </a:solidFill>
              </a:rPr>
              <a:t> </a:t>
            </a:r>
          </a:p>
          <a:p>
            <a:pPr algn="l"/>
            <a:r>
              <a:rPr lang="de-DE" sz="1800" b="1" dirty="0">
                <a:ln/>
                <a:solidFill>
                  <a:schemeClr val="accent3"/>
                </a:solidFill>
              </a:rPr>
              <a:t>Einrichtung Bundesfonds</a:t>
            </a: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7524326" y="2135061"/>
            <a:ext cx="1285901" cy="3370011"/>
          </a:xfrm>
          <a:prstGeom prst="roundRect">
            <a:avLst/>
          </a:prstGeom>
          <a:solidFill>
            <a:srgbClr val="FF6600"/>
          </a:solidFill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indent="0" algn="l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de-DE" sz="1800" b="1" dirty="0">
                <a:ln/>
                <a:solidFill>
                  <a:schemeClr val="accent3"/>
                </a:solidFill>
              </a:rPr>
              <a:t>Qualitätsstandards &amp; Monitoring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5940152" y="5661249"/>
            <a:ext cx="2952327" cy="726774"/>
          </a:xfrm>
          <a:prstGeom prst="roundRect">
            <a:avLst/>
          </a:prstGeom>
          <a:solidFill>
            <a:srgbClr val="CC9900"/>
          </a:solidFill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800" b="1" dirty="0" smtClean="0">
                <a:ln/>
                <a:solidFill>
                  <a:schemeClr val="accent3"/>
                </a:solidFill>
              </a:rPr>
              <a:t>Infrastrukturangebot für Kinder</a:t>
            </a:r>
            <a:endParaRPr lang="de-DE" sz="1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2339749" y="2094335"/>
            <a:ext cx="1584177" cy="3382819"/>
          </a:xfrm>
          <a:prstGeom prst="roundRect">
            <a:avLst/>
          </a:prstGeom>
          <a:solidFill>
            <a:srgbClr val="669900"/>
          </a:solidFill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2000" b="1" dirty="0" smtClean="0">
                <a:ln/>
                <a:solidFill>
                  <a:schemeClr val="accent3"/>
                </a:solidFill>
              </a:rPr>
              <a:t> zentrale Anlauf-stellen</a:t>
            </a:r>
          </a:p>
          <a:p>
            <a:pPr algn="ctr"/>
            <a:endParaRPr lang="de-DE" sz="2000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de-DE" sz="2000" b="1" dirty="0" smtClean="0">
                <a:ln/>
                <a:solidFill>
                  <a:schemeClr val="accent3"/>
                </a:solidFill>
              </a:rPr>
              <a:t>Flächen-deckende Präventionsnetzwerke</a:t>
            </a:r>
            <a:endParaRPr lang="de-DE" sz="2000" b="1" dirty="0">
              <a:ln/>
              <a:solidFill>
                <a:schemeClr val="accent3"/>
              </a:solidFill>
            </a:endParaRPr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normalizeH="0" baseline="0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4067941" y="2122252"/>
            <a:ext cx="1584178" cy="3382819"/>
          </a:xfrm>
          <a:prstGeom prst="roundRect">
            <a:avLst/>
          </a:prstGeom>
          <a:solidFill>
            <a:srgbClr val="669900"/>
          </a:solidFill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b="1" dirty="0" smtClean="0">
                <a:ln/>
                <a:solidFill>
                  <a:schemeClr val="accent3"/>
                </a:solidFill>
              </a:rPr>
              <a:t>Regelungen über Artikelgesetz in den einzelnen SGBs</a:t>
            </a:r>
            <a:endParaRPr kumimoji="0" lang="de-DE" sz="2000" b="1" i="0" u="none" strike="noStrike" normalizeH="0" baseline="0" dirty="0" smtClean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11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Spendendo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765175"/>
            <a:ext cx="40322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AutoShape 5"/>
          <p:cNvSpPr>
            <a:spLocks noChangeArrowheads="1"/>
          </p:cNvSpPr>
          <p:nvPr/>
        </p:nvSpPr>
        <p:spPr bwMode="auto">
          <a:xfrm>
            <a:off x="323850" y="4797425"/>
            <a:ext cx="8602663" cy="1470025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rgbClr val="000000"/>
                </a:solidFill>
                <a:latin typeface="MetaBook-Roman" panose="020B0502040000020004" pitchFamily="34" charset="0"/>
              </a:defRPr>
            </a:lvl1pPr>
            <a:lvl2pPr marL="838200" indent="-3810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2pPr>
            <a:lvl3pPr marL="1295400" indent="-3810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3pPr>
            <a:lvl4pPr marL="1752600" indent="-381000" algn="l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4pPr>
            <a:lvl5pPr marL="2209800" indent="-381000" algn="l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2000">
                <a:solidFill>
                  <a:srgbClr val="000000"/>
                </a:solidFill>
                <a:latin typeface="MetaBook-Roman" panose="020B05020400000200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2800" dirty="0">
                <a:solidFill>
                  <a:srgbClr val="0069B4"/>
                </a:solidFill>
                <a:latin typeface="MetaBold-Roman" panose="020B0802030000020004" pitchFamily="34" charset="0"/>
              </a:rPr>
              <a:t>Vielen Dank für Ihr Interesse!</a:t>
            </a:r>
            <a:r>
              <a:rPr lang="de-DE" altLang="de-DE" sz="2800" b="1" dirty="0">
                <a:solidFill>
                  <a:srgbClr val="0069B4"/>
                </a:solidFill>
                <a:latin typeface="MetaBold-Roman" panose="020B0802030000020004" pitchFamily="34" charset="0"/>
              </a:rPr>
              <a:t/>
            </a:r>
            <a:br>
              <a:rPr lang="de-DE" altLang="de-DE" sz="2800" b="1" dirty="0">
                <a:solidFill>
                  <a:srgbClr val="0069B4"/>
                </a:solidFill>
                <a:latin typeface="MetaBold-Roman" panose="020B0802030000020004" pitchFamily="34" charset="0"/>
              </a:rPr>
            </a:br>
            <a:r>
              <a:rPr lang="de-DE" altLang="de-DE" sz="800" b="1" dirty="0">
                <a:solidFill>
                  <a:srgbClr val="0069B4"/>
                </a:solidFill>
                <a:latin typeface="MetaBold-Roman" panose="020B0802030000020004" pitchFamily="34" charset="0"/>
              </a:rPr>
              <a:t/>
            </a:r>
            <a:br>
              <a:rPr lang="de-DE" altLang="de-DE" sz="800" b="1" dirty="0">
                <a:solidFill>
                  <a:srgbClr val="0069B4"/>
                </a:solidFill>
                <a:latin typeface="MetaBold-Roman" panose="020B0802030000020004" pitchFamily="34" charset="0"/>
              </a:rPr>
            </a:br>
            <a:r>
              <a:rPr lang="de-DE" altLang="de-DE" sz="2000" dirty="0" smtClean="0"/>
              <a:t>Nina Ohlmeier</a:t>
            </a:r>
            <a:r>
              <a:rPr lang="de-DE" altLang="de-DE" sz="2000" dirty="0"/>
              <a:t/>
            </a:r>
            <a:br>
              <a:rPr lang="de-DE" altLang="de-DE" sz="2000" dirty="0"/>
            </a:br>
            <a:r>
              <a:rPr lang="de-DE" altLang="de-DE" sz="2000" dirty="0" smtClean="0"/>
              <a:t>ohlmeier@dkhw.de</a:t>
            </a:r>
            <a:r>
              <a:rPr lang="de-DE" altLang="de-DE" sz="2000" dirty="0"/>
              <a:t/>
            </a:r>
            <a:br>
              <a:rPr lang="de-DE" altLang="de-DE" sz="2000" dirty="0"/>
            </a:br>
            <a:endParaRPr lang="de-DE" altLang="de-DE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4" y="1196752"/>
            <a:ext cx="7773987" cy="1470025"/>
          </a:xfrm>
        </p:spPr>
        <p:txBody>
          <a:bodyPr/>
          <a:lstStyle/>
          <a:p>
            <a:pPr algn="ctr"/>
            <a:r>
              <a:rPr lang="de-DE" b="0" dirty="0"/>
              <a:t>Was bedeutet </a:t>
            </a:r>
            <a:r>
              <a:rPr lang="de-DE" b="0" dirty="0" smtClean="0"/>
              <a:t>Kinderarmut…für </a:t>
            </a:r>
            <a:r>
              <a:rPr lang="de-DE" b="0" dirty="0"/>
              <a:t>Kinder?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329" y="1931764"/>
            <a:ext cx="5740476" cy="409810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691680" y="6029869"/>
            <a:ext cx="5030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800" dirty="0" smtClean="0"/>
              <a:t>© </a:t>
            </a:r>
            <a:r>
              <a:rPr lang="de-DE" sz="800" dirty="0" err="1" smtClean="0"/>
              <a:t>madochab</a:t>
            </a:r>
            <a:r>
              <a:rPr lang="de-DE" sz="800" dirty="0" smtClean="0"/>
              <a:t> photocase.de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158329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Gängige Definitionen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9210" y="2066926"/>
            <a:ext cx="7693025" cy="4170362"/>
          </a:xfrm>
        </p:spPr>
        <p:txBody>
          <a:bodyPr/>
          <a:lstStyle/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Folgen familiärer Einkommensarmut bei Kindern und Jugendlichen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Arm ist, </a:t>
            </a:r>
            <a:r>
              <a:rPr lang="de-DE" dirty="0" smtClean="0"/>
              <a:t>wer… </a:t>
            </a:r>
            <a:r>
              <a:rPr lang="de-DE" dirty="0"/>
              <a:t>in einem Haushalt lebt, der weniger als 60% des mittleren gesellschaftlichen </a:t>
            </a:r>
            <a:r>
              <a:rPr lang="de-DE" dirty="0" smtClean="0"/>
              <a:t>Haushaltsnettoeinkommens </a:t>
            </a:r>
            <a:r>
              <a:rPr lang="de-DE" dirty="0"/>
              <a:t>zur Verfügung hat. Das betrifft jedes 5. Kind in Deutschland.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...  wer Anspruch auf Sozialhilfe hat. Laut Bundesagentur für Arbeit knapp 2 Millionen Kinder (2015</a:t>
            </a:r>
            <a:r>
              <a:rPr lang="de-DE" dirty="0" smtClean="0"/>
              <a:t>).</a:t>
            </a:r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F19D33B-2B5F-49D0-BEF3-1E3C9F7DDD10}" type="slidenum">
              <a:rPr lang="de-DE" altLang="de-DE"/>
              <a:pPr eaLnBrk="1" hangingPunct="1"/>
              <a:t>4</a:t>
            </a:fld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/>
          <p:nvPr/>
        </p:nvPicPr>
        <p:blipFill>
          <a:blip r:embed="rId2" cstate="print"/>
          <a:srcRect l="46024" t="19925" r="13547" b="5237"/>
          <a:stretch>
            <a:fillRect/>
          </a:stretch>
        </p:blipFill>
        <p:spPr bwMode="auto">
          <a:xfrm>
            <a:off x="1043608" y="764703"/>
            <a:ext cx="5832648" cy="556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7191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59" y="1162294"/>
            <a:ext cx="6955617" cy="521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981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268413"/>
            <a:ext cx="7705725" cy="506412"/>
          </a:xfrm>
        </p:spPr>
        <p:txBody>
          <a:bodyPr/>
          <a:lstStyle/>
          <a:p>
            <a:pPr eaLnBrk="1" hangingPunct="1"/>
            <a:r>
              <a:rPr lang="de-DE" altLang="de-DE" b="0" dirty="0" smtClean="0"/>
              <a:t>Lebenslagenansatz - </a:t>
            </a:r>
            <a:r>
              <a:rPr lang="de-DE" altLang="de-DE" b="0" dirty="0" err="1" smtClean="0"/>
              <a:t>Aufwachsensbedingungen</a:t>
            </a:r>
            <a:endParaRPr lang="de-DE" altLang="de-DE" b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5000"/>
              </a:lnSpc>
              <a:spcBef>
                <a:spcPts val="425"/>
              </a:spcBef>
            </a:pPr>
            <a:r>
              <a:rPr lang="de-DE" altLang="de-DE" dirty="0" smtClean="0"/>
              <a:t>Kinder</a:t>
            </a:r>
            <a:r>
              <a:rPr lang="de-DE" altLang="de-DE" dirty="0"/>
              <a:t>, die in Armut oder armutsgefährdet aufwachsen, erleben multiple Deprivation </a:t>
            </a:r>
          </a:p>
          <a:p>
            <a:pPr marL="0" indent="0">
              <a:lnSpc>
                <a:spcPct val="105000"/>
              </a:lnSpc>
              <a:spcBef>
                <a:spcPts val="425"/>
              </a:spcBef>
              <a:buClr>
                <a:srgbClr val="A6CA24"/>
              </a:buClr>
              <a:buSzPct val="45000"/>
              <a:buNone/>
            </a:pPr>
            <a:r>
              <a:rPr lang="de-DE" altLang="de-DE" dirty="0" smtClean="0"/>
              <a:t>	- materiell </a:t>
            </a:r>
            <a:endParaRPr lang="de-DE" altLang="de-DE" dirty="0"/>
          </a:p>
          <a:p>
            <a:pPr marL="0" indent="0">
              <a:lnSpc>
                <a:spcPct val="105000"/>
              </a:lnSpc>
              <a:spcBef>
                <a:spcPts val="425"/>
              </a:spcBef>
              <a:buClr>
                <a:srgbClr val="A6CA24"/>
              </a:buClr>
              <a:buSzPct val="45000"/>
              <a:buNone/>
            </a:pPr>
            <a:r>
              <a:rPr lang="de-DE" altLang="de-DE" dirty="0" smtClean="0"/>
              <a:t>	- sozial </a:t>
            </a:r>
            <a:endParaRPr lang="de-DE" altLang="de-DE" dirty="0"/>
          </a:p>
          <a:p>
            <a:pPr marL="0" indent="0">
              <a:lnSpc>
                <a:spcPct val="105000"/>
              </a:lnSpc>
              <a:spcBef>
                <a:spcPts val="425"/>
              </a:spcBef>
              <a:buClr>
                <a:srgbClr val="A6CA24"/>
              </a:buClr>
              <a:buSzPct val="45000"/>
              <a:buNone/>
            </a:pPr>
            <a:r>
              <a:rPr lang="de-DE" altLang="de-DE" dirty="0" smtClean="0"/>
              <a:t>	- gesundheitlich </a:t>
            </a:r>
            <a:endParaRPr lang="de-DE" altLang="de-DE" dirty="0"/>
          </a:p>
          <a:p>
            <a:pPr marL="0" indent="0">
              <a:lnSpc>
                <a:spcPct val="105000"/>
              </a:lnSpc>
              <a:spcBef>
                <a:spcPts val="425"/>
              </a:spcBef>
              <a:buClr>
                <a:srgbClr val="A6CA24"/>
              </a:buClr>
              <a:buSzPct val="45000"/>
              <a:buNone/>
            </a:pPr>
            <a:r>
              <a:rPr lang="de-DE" altLang="de-DE" dirty="0" smtClean="0"/>
              <a:t>	- kulturell </a:t>
            </a:r>
            <a:endParaRPr lang="de-DE" altLang="de-DE" dirty="0"/>
          </a:p>
          <a:p>
            <a:pPr>
              <a:lnSpc>
                <a:spcPct val="105000"/>
              </a:lnSpc>
              <a:spcBef>
                <a:spcPts val="425"/>
              </a:spcBef>
              <a:buClrTx/>
              <a:buSzTx/>
              <a:buNone/>
            </a:pPr>
            <a:r>
              <a:rPr lang="de-DE" altLang="de-DE" dirty="0" smtClean="0"/>
              <a:t>	und </a:t>
            </a:r>
            <a:r>
              <a:rPr lang="de-DE" altLang="de-DE" dirty="0"/>
              <a:t>leiden dadurch nachhaltig unter Benachteiligung </a:t>
            </a:r>
            <a:r>
              <a:rPr lang="de-DE" altLang="de-DE" dirty="0" smtClean="0"/>
              <a:t>und Mangel </a:t>
            </a:r>
            <a:r>
              <a:rPr lang="de-DE" altLang="de-DE" dirty="0"/>
              <a:t>an Wohlergehen</a:t>
            </a:r>
            <a:r>
              <a:rPr lang="de-DE" altLang="de-DE" dirty="0" smtClean="0"/>
              <a:t>.</a:t>
            </a:r>
          </a:p>
          <a:p>
            <a:pPr>
              <a:lnSpc>
                <a:spcPct val="105000"/>
              </a:lnSpc>
              <a:spcBef>
                <a:spcPts val="425"/>
              </a:spcBef>
              <a:buClrTx/>
              <a:buSzTx/>
              <a:buNone/>
            </a:pPr>
            <a:r>
              <a:rPr lang="de-DE" altLang="de-DE" dirty="0"/>
              <a:t>	</a:t>
            </a:r>
            <a:r>
              <a:rPr lang="de-DE" altLang="de-DE" dirty="0" smtClean="0"/>
              <a:t>Dies hat häufig Folgen für ihr restliches Leben.</a:t>
            </a:r>
            <a:endParaRPr lang="de-DE" altLang="de-DE" dirty="0"/>
          </a:p>
        </p:txBody>
      </p:sp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8101013" y="6237288"/>
            <a:ext cx="12350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 anchorCtr="1"/>
          <a:lstStyle>
            <a:lvl1pPr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F19D33B-2B5F-49D0-BEF3-1E3C9F7DDD10}" type="slidenum">
              <a:rPr lang="de-DE" altLang="de-DE"/>
              <a:pPr eaLnBrk="1" hangingPunct="1"/>
              <a:t>7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033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59"/>
          <p:cNvGrpSpPr>
            <a:grpSpLocks/>
          </p:cNvGrpSpPr>
          <p:nvPr/>
        </p:nvGrpSpPr>
        <p:grpSpPr bwMode="auto">
          <a:xfrm>
            <a:off x="533400" y="1268760"/>
            <a:ext cx="8610600" cy="4978407"/>
            <a:chOff x="539750" y="1006475"/>
            <a:chExt cx="8610600" cy="4978407"/>
          </a:xfrm>
        </p:grpSpPr>
        <p:grpSp>
          <p:nvGrpSpPr>
            <p:cNvPr id="5" name="Group 13"/>
            <p:cNvGrpSpPr>
              <a:grpSpLocks noChangeAspect="1"/>
            </p:cNvGrpSpPr>
            <p:nvPr/>
          </p:nvGrpSpPr>
          <p:grpSpPr bwMode="auto">
            <a:xfrm>
              <a:off x="539750" y="1295400"/>
              <a:ext cx="8610600" cy="3725863"/>
              <a:chOff x="336" y="816"/>
              <a:chExt cx="5424" cy="2440"/>
            </a:xfrm>
          </p:grpSpPr>
          <p:sp>
            <p:nvSpPr>
              <p:cNvPr id="18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336" y="816"/>
                <a:ext cx="5424" cy="2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48" y="829"/>
                <a:ext cx="3406" cy="217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endParaRPr lang="de-DE" sz="1400" u="none" dirty="0">
                  <a:solidFill>
                    <a:srgbClr val="0070C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r>
                  <a:rPr lang="de-DE" sz="1400" u="none" dirty="0">
                    <a:solidFill>
                      <a:srgbClr val="000000"/>
                    </a:solidFill>
                    <a:latin typeface="Arial" pitchFamily="34" charset="0"/>
                  </a:rPr>
                  <a:t>materiell</a:t>
                </a:r>
              </a:p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lvl="5">
                  <a:defRPr/>
                </a:pPr>
                <a:r>
                  <a:rPr lang="de-DE" sz="1400" u="none" dirty="0">
                    <a:solidFill>
                      <a:srgbClr val="000000"/>
                    </a:solidFill>
                    <a:latin typeface="Arial" pitchFamily="34" charset="0"/>
                  </a:rPr>
                  <a:t>kulturell</a:t>
                </a:r>
              </a:p>
              <a:p>
                <a:pPr lvl="5">
                  <a:defRPr/>
                </a:pPr>
                <a:r>
                  <a:rPr lang="de-DE" sz="1400" u="none" dirty="0">
                    <a:solidFill>
                      <a:srgbClr val="000000"/>
                    </a:solidFill>
                    <a:latin typeface="Arial" pitchFamily="34" charset="0"/>
                  </a:rPr>
                  <a:t>sozial </a:t>
                </a:r>
              </a:p>
              <a:p>
                <a:pPr lvl="5">
                  <a:defRPr/>
                </a:pPr>
                <a:endParaRPr lang="de-DE" sz="1400" u="none" dirty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352" y="833"/>
                <a:ext cx="3397" cy="2166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2423" y="1326"/>
                <a:ext cx="1165" cy="1164"/>
              </a:xfrm>
              <a:custGeom>
                <a:avLst/>
                <a:gdLst>
                  <a:gd name="T0" fmla="*/ 0 w 3494"/>
                  <a:gd name="T1" fmla="*/ 0 h 3493"/>
                  <a:gd name="T2" fmla="*/ 0 w 3494"/>
                  <a:gd name="T3" fmla="*/ 0 h 3493"/>
                  <a:gd name="T4" fmla="*/ 0 w 3494"/>
                  <a:gd name="T5" fmla="*/ 0 h 3493"/>
                  <a:gd name="T6" fmla="*/ 0 w 3494"/>
                  <a:gd name="T7" fmla="*/ 0 h 3493"/>
                  <a:gd name="T8" fmla="*/ 0 w 3494"/>
                  <a:gd name="T9" fmla="*/ 0 h 3493"/>
                  <a:gd name="T10" fmla="*/ 0 w 3494"/>
                  <a:gd name="T11" fmla="*/ 0 h 3493"/>
                  <a:gd name="T12" fmla="*/ 0 w 3494"/>
                  <a:gd name="T13" fmla="*/ 0 h 3493"/>
                  <a:gd name="T14" fmla="*/ 0 w 3494"/>
                  <a:gd name="T15" fmla="*/ 0 h 3493"/>
                  <a:gd name="T16" fmla="*/ 0 w 3494"/>
                  <a:gd name="T17" fmla="*/ 0 h 3493"/>
                  <a:gd name="T18" fmla="*/ 0 w 3494"/>
                  <a:gd name="T19" fmla="*/ 0 h 3493"/>
                  <a:gd name="T20" fmla="*/ 0 w 3494"/>
                  <a:gd name="T21" fmla="*/ 0 h 3493"/>
                  <a:gd name="T22" fmla="*/ 0 w 3494"/>
                  <a:gd name="T23" fmla="*/ 0 h 3493"/>
                  <a:gd name="T24" fmla="*/ 0 w 3494"/>
                  <a:gd name="T25" fmla="*/ 0 h 3493"/>
                  <a:gd name="T26" fmla="*/ 0 w 3494"/>
                  <a:gd name="T27" fmla="*/ 0 h 3493"/>
                  <a:gd name="T28" fmla="*/ 0 w 3494"/>
                  <a:gd name="T29" fmla="*/ 0 h 3493"/>
                  <a:gd name="T30" fmla="*/ 0 w 3494"/>
                  <a:gd name="T31" fmla="*/ 0 h 3493"/>
                  <a:gd name="T32" fmla="*/ 0 w 3494"/>
                  <a:gd name="T33" fmla="*/ 0 h 3493"/>
                  <a:gd name="T34" fmla="*/ 0 w 3494"/>
                  <a:gd name="T35" fmla="*/ 0 h 3493"/>
                  <a:gd name="T36" fmla="*/ 0 w 3494"/>
                  <a:gd name="T37" fmla="*/ 0 h 3493"/>
                  <a:gd name="T38" fmla="*/ 0 w 3494"/>
                  <a:gd name="T39" fmla="*/ 0 h 3493"/>
                  <a:gd name="T40" fmla="*/ 0 w 3494"/>
                  <a:gd name="T41" fmla="*/ 0 h 3493"/>
                  <a:gd name="T42" fmla="*/ 0 w 3494"/>
                  <a:gd name="T43" fmla="*/ 0 h 3493"/>
                  <a:gd name="T44" fmla="*/ 0 w 3494"/>
                  <a:gd name="T45" fmla="*/ 0 h 3493"/>
                  <a:gd name="T46" fmla="*/ 0 w 3494"/>
                  <a:gd name="T47" fmla="*/ 0 h 3493"/>
                  <a:gd name="T48" fmla="*/ 0 w 3494"/>
                  <a:gd name="T49" fmla="*/ 0 h 3493"/>
                  <a:gd name="T50" fmla="*/ 0 w 3494"/>
                  <a:gd name="T51" fmla="*/ 0 h 3493"/>
                  <a:gd name="T52" fmla="*/ 0 w 3494"/>
                  <a:gd name="T53" fmla="*/ 0 h 3493"/>
                  <a:gd name="T54" fmla="*/ 0 w 3494"/>
                  <a:gd name="T55" fmla="*/ 0 h 3493"/>
                  <a:gd name="T56" fmla="*/ 0 w 3494"/>
                  <a:gd name="T57" fmla="*/ 0 h 3493"/>
                  <a:gd name="T58" fmla="*/ 0 w 3494"/>
                  <a:gd name="T59" fmla="*/ 0 h 3493"/>
                  <a:gd name="T60" fmla="*/ 0 w 3494"/>
                  <a:gd name="T61" fmla="*/ 0 h 3493"/>
                  <a:gd name="T62" fmla="*/ 0 w 3494"/>
                  <a:gd name="T63" fmla="*/ 0 h 34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494"/>
                  <a:gd name="T97" fmla="*/ 0 h 3493"/>
                  <a:gd name="T98" fmla="*/ 3494 w 3494"/>
                  <a:gd name="T99" fmla="*/ 3493 h 34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494" h="3493">
                    <a:moveTo>
                      <a:pt x="3494" y="1746"/>
                    </a:moveTo>
                    <a:lnTo>
                      <a:pt x="3485" y="1567"/>
                    </a:lnTo>
                    <a:lnTo>
                      <a:pt x="3459" y="1394"/>
                    </a:lnTo>
                    <a:lnTo>
                      <a:pt x="3415" y="1226"/>
                    </a:lnTo>
                    <a:lnTo>
                      <a:pt x="3356" y="1065"/>
                    </a:lnTo>
                    <a:lnTo>
                      <a:pt x="3282" y="913"/>
                    </a:lnTo>
                    <a:lnTo>
                      <a:pt x="3195" y="770"/>
                    </a:lnTo>
                    <a:lnTo>
                      <a:pt x="3094" y="635"/>
                    </a:lnTo>
                    <a:lnTo>
                      <a:pt x="2982" y="511"/>
                    </a:lnTo>
                    <a:lnTo>
                      <a:pt x="2858" y="399"/>
                    </a:lnTo>
                    <a:lnTo>
                      <a:pt x="2723" y="298"/>
                    </a:lnTo>
                    <a:lnTo>
                      <a:pt x="2580" y="211"/>
                    </a:lnTo>
                    <a:lnTo>
                      <a:pt x="2427" y="137"/>
                    </a:lnTo>
                    <a:lnTo>
                      <a:pt x="2266" y="78"/>
                    </a:lnTo>
                    <a:lnTo>
                      <a:pt x="2098" y="34"/>
                    </a:lnTo>
                    <a:lnTo>
                      <a:pt x="1925" y="8"/>
                    </a:lnTo>
                    <a:lnTo>
                      <a:pt x="1747" y="0"/>
                    </a:lnTo>
                    <a:lnTo>
                      <a:pt x="1567" y="8"/>
                    </a:lnTo>
                    <a:lnTo>
                      <a:pt x="1394" y="34"/>
                    </a:lnTo>
                    <a:lnTo>
                      <a:pt x="1226" y="78"/>
                    </a:lnTo>
                    <a:lnTo>
                      <a:pt x="1065" y="137"/>
                    </a:lnTo>
                    <a:lnTo>
                      <a:pt x="913" y="211"/>
                    </a:lnTo>
                    <a:lnTo>
                      <a:pt x="770" y="298"/>
                    </a:lnTo>
                    <a:lnTo>
                      <a:pt x="635" y="399"/>
                    </a:lnTo>
                    <a:lnTo>
                      <a:pt x="511" y="511"/>
                    </a:lnTo>
                    <a:lnTo>
                      <a:pt x="398" y="635"/>
                    </a:lnTo>
                    <a:lnTo>
                      <a:pt x="298" y="770"/>
                    </a:lnTo>
                    <a:lnTo>
                      <a:pt x="210" y="913"/>
                    </a:lnTo>
                    <a:lnTo>
                      <a:pt x="137" y="1065"/>
                    </a:lnTo>
                    <a:lnTo>
                      <a:pt x="78" y="1226"/>
                    </a:lnTo>
                    <a:lnTo>
                      <a:pt x="34" y="1394"/>
                    </a:lnTo>
                    <a:lnTo>
                      <a:pt x="8" y="1567"/>
                    </a:lnTo>
                    <a:lnTo>
                      <a:pt x="0" y="1746"/>
                    </a:lnTo>
                    <a:lnTo>
                      <a:pt x="8" y="1925"/>
                    </a:lnTo>
                    <a:lnTo>
                      <a:pt x="34" y="2098"/>
                    </a:lnTo>
                    <a:lnTo>
                      <a:pt x="78" y="2266"/>
                    </a:lnTo>
                    <a:lnTo>
                      <a:pt x="137" y="2426"/>
                    </a:lnTo>
                    <a:lnTo>
                      <a:pt x="210" y="2579"/>
                    </a:lnTo>
                    <a:lnTo>
                      <a:pt x="298" y="2722"/>
                    </a:lnTo>
                    <a:lnTo>
                      <a:pt x="398" y="2857"/>
                    </a:lnTo>
                    <a:lnTo>
                      <a:pt x="511" y="2981"/>
                    </a:lnTo>
                    <a:lnTo>
                      <a:pt x="635" y="3093"/>
                    </a:lnTo>
                    <a:lnTo>
                      <a:pt x="770" y="3194"/>
                    </a:lnTo>
                    <a:lnTo>
                      <a:pt x="913" y="3281"/>
                    </a:lnTo>
                    <a:lnTo>
                      <a:pt x="1065" y="3355"/>
                    </a:lnTo>
                    <a:lnTo>
                      <a:pt x="1226" y="3414"/>
                    </a:lnTo>
                    <a:lnTo>
                      <a:pt x="1394" y="3457"/>
                    </a:lnTo>
                    <a:lnTo>
                      <a:pt x="1567" y="3483"/>
                    </a:lnTo>
                    <a:lnTo>
                      <a:pt x="1747" y="3493"/>
                    </a:lnTo>
                    <a:lnTo>
                      <a:pt x="1925" y="3483"/>
                    </a:lnTo>
                    <a:lnTo>
                      <a:pt x="2098" y="3457"/>
                    </a:lnTo>
                    <a:lnTo>
                      <a:pt x="2266" y="3414"/>
                    </a:lnTo>
                    <a:lnTo>
                      <a:pt x="2427" y="3355"/>
                    </a:lnTo>
                    <a:lnTo>
                      <a:pt x="2580" y="3281"/>
                    </a:lnTo>
                    <a:lnTo>
                      <a:pt x="2723" y="3194"/>
                    </a:lnTo>
                    <a:lnTo>
                      <a:pt x="2858" y="3093"/>
                    </a:lnTo>
                    <a:lnTo>
                      <a:pt x="2982" y="2981"/>
                    </a:lnTo>
                    <a:lnTo>
                      <a:pt x="3094" y="2857"/>
                    </a:lnTo>
                    <a:lnTo>
                      <a:pt x="3195" y="2722"/>
                    </a:lnTo>
                    <a:lnTo>
                      <a:pt x="3282" y="2579"/>
                    </a:lnTo>
                    <a:lnTo>
                      <a:pt x="3356" y="2426"/>
                    </a:lnTo>
                    <a:lnTo>
                      <a:pt x="3415" y="2266"/>
                    </a:lnTo>
                    <a:lnTo>
                      <a:pt x="3459" y="2098"/>
                    </a:lnTo>
                    <a:lnTo>
                      <a:pt x="3485" y="1925"/>
                    </a:lnTo>
                    <a:lnTo>
                      <a:pt x="3494" y="174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2423" y="1326"/>
                <a:ext cx="1165" cy="1164"/>
              </a:xfrm>
              <a:custGeom>
                <a:avLst/>
                <a:gdLst>
                  <a:gd name="T0" fmla="*/ 0 w 3494"/>
                  <a:gd name="T1" fmla="*/ 0 h 3493"/>
                  <a:gd name="T2" fmla="*/ 0 w 3494"/>
                  <a:gd name="T3" fmla="*/ 0 h 3493"/>
                  <a:gd name="T4" fmla="*/ 0 w 3494"/>
                  <a:gd name="T5" fmla="*/ 0 h 3493"/>
                  <a:gd name="T6" fmla="*/ 0 w 3494"/>
                  <a:gd name="T7" fmla="*/ 0 h 3493"/>
                  <a:gd name="T8" fmla="*/ 0 w 3494"/>
                  <a:gd name="T9" fmla="*/ 0 h 3493"/>
                  <a:gd name="T10" fmla="*/ 0 w 3494"/>
                  <a:gd name="T11" fmla="*/ 0 h 3493"/>
                  <a:gd name="T12" fmla="*/ 0 w 3494"/>
                  <a:gd name="T13" fmla="*/ 0 h 3493"/>
                  <a:gd name="T14" fmla="*/ 0 w 3494"/>
                  <a:gd name="T15" fmla="*/ 0 h 3493"/>
                  <a:gd name="T16" fmla="*/ 0 w 3494"/>
                  <a:gd name="T17" fmla="*/ 0 h 3493"/>
                  <a:gd name="T18" fmla="*/ 0 w 3494"/>
                  <a:gd name="T19" fmla="*/ 0 h 3493"/>
                  <a:gd name="T20" fmla="*/ 0 w 3494"/>
                  <a:gd name="T21" fmla="*/ 0 h 3493"/>
                  <a:gd name="T22" fmla="*/ 0 w 3494"/>
                  <a:gd name="T23" fmla="*/ 0 h 3493"/>
                  <a:gd name="T24" fmla="*/ 0 w 3494"/>
                  <a:gd name="T25" fmla="*/ 0 h 3493"/>
                  <a:gd name="T26" fmla="*/ 0 w 3494"/>
                  <a:gd name="T27" fmla="*/ 0 h 3493"/>
                  <a:gd name="T28" fmla="*/ 0 w 3494"/>
                  <a:gd name="T29" fmla="*/ 0 h 3493"/>
                  <a:gd name="T30" fmla="*/ 0 w 3494"/>
                  <a:gd name="T31" fmla="*/ 0 h 3493"/>
                  <a:gd name="T32" fmla="*/ 0 w 3494"/>
                  <a:gd name="T33" fmla="*/ 0 h 3493"/>
                  <a:gd name="T34" fmla="*/ 0 w 3494"/>
                  <a:gd name="T35" fmla="*/ 0 h 3493"/>
                  <a:gd name="T36" fmla="*/ 0 w 3494"/>
                  <a:gd name="T37" fmla="*/ 0 h 3493"/>
                  <a:gd name="T38" fmla="*/ 0 w 3494"/>
                  <a:gd name="T39" fmla="*/ 0 h 3493"/>
                  <a:gd name="T40" fmla="*/ 0 w 3494"/>
                  <a:gd name="T41" fmla="*/ 0 h 3493"/>
                  <a:gd name="T42" fmla="*/ 0 w 3494"/>
                  <a:gd name="T43" fmla="*/ 0 h 3493"/>
                  <a:gd name="T44" fmla="*/ 0 w 3494"/>
                  <a:gd name="T45" fmla="*/ 0 h 3493"/>
                  <a:gd name="T46" fmla="*/ 0 w 3494"/>
                  <a:gd name="T47" fmla="*/ 0 h 3493"/>
                  <a:gd name="T48" fmla="*/ 0 w 3494"/>
                  <a:gd name="T49" fmla="*/ 0 h 3493"/>
                  <a:gd name="T50" fmla="*/ 0 w 3494"/>
                  <a:gd name="T51" fmla="*/ 0 h 3493"/>
                  <a:gd name="T52" fmla="*/ 0 w 3494"/>
                  <a:gd name="T53" fmla="*/ 0 h 3493"/>
                  <a:gd name="T54" fmla="*/ 0 w 3494"/>
                  <a:gd name="T55" fmla="*/ 0 h 3493"/>
                  <a:gd name="T56" fmla="*/ 0 w 3494"/>
                  <a:gd name="T57" fmla="*/ 0 h 3493"/>
                  <a:gd name="T58" fmla="*/ 0 w 3494"/>
                  <a:gd name="T59" fmla="*/ 0 h 3493"/>
                  <a:gd name="T60" fmla="*/ 0 w 3494"/>
                  <a:gd name="T61" fmla="*/ 0 h 3493"/>
                  <a:gd name="T62" fmla="*/ 0 w 3494"/>
                  <a:gd name="T63" fmla="*/ 0 h 3493"/>
                  <a:gd name="T64" fmla="*/ 0 w 3494"/>
                  <a:gd name="T65" fmla="*/ 0 h 349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494"/>
                  <a:gd name="T100" fmla="*/ 0 h 3493"/>
                  <a:gd name="T101" fmla="*/ 3494 w 3494"/>
                  <a:gd name="T102" fmla="*/ 3493 h 349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494" h="3493">
                    <a:moveTo>
                      <a:pt x="3494" y="1746"/>
                    </a:moveTo>
                    <a:lnTo>
                      <a:pt x="3485" y="1567"/>
                    </a:lnTo>
                    <a:lnTo>
                      <a:pt x="3459" y="1394"/>
                    </a:lnTo>
                    <a:lnTo>
                      <a:pt x="3415" y="1226"/>
                    </a:lnTo>
                    <a:lnTo>
                      <a:pt x="3356" y="1065"/>
                    </a:lnTo>
                    <a:lnTo>
                      <a:pt x="3282" y="913"/>
                    </a:lnTo>
                    <a:lnTo>
                      <a:pt x="3195" y="770"/>
                    </a:lnTo>
                    <a:lnTo>
                      <a:pt x="3094" y="635"/>
                    </a:lnTo>
                    <a:lnTo>
                      <a:pt x="2982" y="511"/>
                    </a:lnTo>
                    <a:lnTo>
                      <a:pt x="2858" y="399"/>
                    </a:lnTo>
                    <a:lnTo>
                      <a:pt x="2723" y="298"/>
                    </a:lnTo>
                    <a:lnTo>
                      <a:pt x="2580" y="211"/>
                    </a:lnTo>
                    <a:lnTo>
                      <a:pt x="2427" y="137"/>
                    </a:lnTo>
                    <a:lnTo>
                      <a:pt x="2266" y="78"/>
                    </a:lnTo>
                    <a:lnTo>
                      <a:pt x="2098" y="34"/>
                    </a:lnTo>
                    <a:lnTo>
                      <a:pt x="1925" y="8"/>
                    </a:lnTo>
                    <a:lnTo>
                      <a:pt x="1747" y="0"/>
                    </a:lnTo>
                    <a:lnTo>
                      <a:pt x="1567" y="8"/>
                    </a:lnTo>
                    <a:lnTo>
                      <a:pt x="1394" y="34"/>
                    </a:lnTo>
                    <a:lnTo>
                      <a:pt x="1226" y="78"/>
                    </a:lnTo>
                    <a:lnTo>
                      <a:pt x="1065" y="137"/>
                    </a:lnTo>
                    <a:lnTo>
                      <a:pt x="913" y="211"/>
                    </a:lnTo>
                    <a:lnTo>
                      <a:pt x="770" y="298"/>
                    </a:lnTo>
                    <a:lnTo>
                      <a:pt x="635" y="399"/>
                    </a:lnTo>
                    <a:lnTo>
                      <a:pt x="511" y="511"/>
                    </a:lnTo>
                    <a:lnTo>
                      <a:pt x="398" y="635"/>
                    </a:lnTo>
                    <a:lnTo>
                      <a:pt x="298" y="770"/>
                    </a:lnTo>
                    <a:lnTo>
                      <a:pt x="210" y="913"/>
                    </a:lnTo>
                    <a:lnTo>
                      <a:pt x="137" y="1065"/>
                    </a:lnTo>
                    <a:lnTo>
                      <a:pt x="78" y="1226"/>
                    </a:lnTo>
                    <a:lnTo>
                      <a:pt x="34" y="1394"/>
                    </a:lnTo>
                    <a:lnTo>
                      <a:pt x="8" y="1567"/>
                    </a:lnTo>
                    <a:lnTo>
                      <a:pt x="0" y="1746"/>
                    </a:lnTo>
                    <a:lnTo>
                      <a:pt x="8" y="1925"/>
                    </a:lnTo>
                    <a:lnTo>
                      <a:pt x="34" y="2098"/>
                    </a:lnTo>
                    <a:lnTo>
                      <a:pt x="78" y="2266"/>
                    </a:lnTo>
                    <a:lnTo>
                      <a:pt x="137" y="2426"/>
                    </a:lnTo>
                    <a:lnTo>
                      <a:pt x="210" y="2579"/>
                    </a:lnTo>
                    <a:lnTo>
                      <a:pt x="298" y="2722"/>
                    </a:lnTo>
                    <a:lnTo>
                      <a:pt x="398" y="2857"/>
                    </a:lnTo>
                    <a:lnTo>
                      <a:pt x="511" y="2981"/>
                    </a:lnTo>
                    <a:lnTo>
                      <a:pt x="635" y="3093"/>
                    </a:lnTo>
                    <a:lnTo>
                      <a:pt x="770" y="3194"/>
                    </a:lnTo>
                    <a:lnTo>
                      <a:pt x="913" y="3281"/>
                    </a:lnTo>
                    <a:lnTo>
                      <a:pt x="1065" y="3355"/>
                    </a:lnTo>
                    <a:lnTo>
                      <a:pt x="1226" y="3414"/>
                    </a:lnTo>
                    <a:lnTo>
                      <a:pt x="1394" y="3457"/>
                    </a:lnTo>
                    <a:lnTo>
                      <a:pt x="1567" y="3483"/>
                    </a:lnTo>
                    <a:lnTo>
                      <a:pt x="1747" y="3493"/>
                    </a:lnTo>
                    <a:lnTo>
                      <a:pt x="1925" y="3483"/>
                    </a:lnTo>
                    <a:lnTo>
                      <a:pt x="2098" y="3457"/>
                    </a:lnTo>
                    <a:lnTo>
                      <a:pt x="2266" y="3414"/>
                    </a:lnTo>
                    <a:lnTo>
                      <a:pt x="2427" y="3355"/>
                    </a:lnTo>
                    <a:lnTo>
                      <a:pt x="2580" y="3281"/>
                    </a:lnTo>
                    <a:lnTo>
                      <a:pt x="2723" y="3194"/>
                    </a:lnTo>
                    <a:lnTo>
                      <a:pt x="2858" y="3093"/>
                    </a:lnTo>
                    <a:lnTo>
                      <a:pt x="2982" y="2981"/>
                    </a:lnTo>
                    <a:lnTo>
                      <a:pt x="3094" y="2857"/>
                    </a:lnTo>
                    <a:lnTo>
                      <a:pt x="3195" y="2722"/>
                    </a:lnTo>
                    <a:lnTo>
                      <a:pt x="3282" y="2579"/>
                    </a:lnTo>
                    <a:lnTo>
                      <a:pt x="3356" y="2426"/>
                    </a:lnTo>
                    <a:lnTo>
                      <a:pt x="3415" y="2266"/>
                    </a:lnTo>
                    <a:lnTo>
                      <a:pt x="3459" y="2098"/>
                    </a:lnTo>
                    <a:lnTo>
                      <a:pt x="3485" y="1925"/>
                    </a:lnTo>
                    <a:lnTo>
                      <a:pt x="3494" y="1746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493" y="1327"/>
                <a:ext cx="1165" cy="1164"/>
              </a:xfrm>
              <a:custGeom>
                <a:avLst/>
                <a:gdLst>
                  <a:gd name="T0" fmla="*/ 0 w 3495"/>
                  <a:gd name="T1" fmla="*/ 0 h 3493"/>
                  <a:gd name="T2" fmla="*/ 0 w 3495"/>
                  <a:gd name="T3" fmla="*/ 0 h 3493"/>
                  <a:gd name="T4" fmla="*/ 0 w 3495"/>
                  <a:gd name="T5" fmla="*/ 0 h 3493"/>
                  <a:gd name="T6" fmla="*/ 0 w 3495"/>
                  <a:gd name="T7" fmla="*/ 0 h 3493"/>
                  <a:gd name="T8" fmla="*/ 0 w 3495"/>
                  <a:gd name="T9" fmla="*/ 0 h 3493"/>
                  <a:gd name="T10" fmla="*/ 0 w 3495"/>
                  <a:gd name="T11" fmla="*/ 0 h 3493"/>
                  <a:gd name="T12" fmla="*/ 0 w 3495"/>
                  <a:gd name="T13" fmla="*/ 0 h 3493"/>
                  <a:gd name="T14" fmla="*/ 0 w 3495"/>
                  <a:gd name="T15" fmla="*/ 0 h 3493"/>
                  <a:gd name="T16" fmla="*/ 0 w 3495"/>
                  <a:gd name="T17" fmla="*/ 0 h 3493"/>
                  <a:gd name="T18" fmla="*/ 0 w 3495"/>
                  <a:gd name="T19" fmla="*/ 0 h 3493"/>
                  <a:gd name="T20" fmla="*/ 0 w 3495"/>
                  <a:gd name="T21" fmla="*/ 0 h 3493"/>
                  <a:gd name="T22" fmla="*/ 0 w 3495"/>
                  <a:gd name="T23" fmla="*/ 0 h 3493"/>
                  <a:gd name="T24" fmla="*/ 0 w 3495"/>
                  <a:gd name="T25" fmla="*/ 0 h 3493"/>
                  <a:gd name="T26" fmla="*/ 0 w 3495"/>
                  <a:gd name="T27" fmla="*/ 0 h 3493"/>
                  <a:gd name="T28" fmla="*/ 0 w 3495"/>
                  <a:gd name="T29" fmla="*/ 0 h 3493"/>
                  <a:gd name="T30" fmla="*/ 0 w 3495"/>
                  <a:gd name="T31" fmla="*/ 0 h 3493"/>
                  <a:gd name="T32" fmla="*/ 0 w 3495"/>
                  <a:gd name="T33" fmla="*/ 0 h 3493"/>
                  <a:gd name="T34" fmla="*/ 0 w 3495"/>
                  <a:gd name="T35" fmla="*/ 0 h 3493"/>
                  <a:gd name="T36" fmla="*/ 0 w 3495"/>
                  <a:gd name="T37" fmla="*/ 0 h 3493"/>
                  <a:gd name="T38" fmla="*/ 0 w 3495"/>
                  <a:gd name="T39" fmla="*/ 0 h 3493"/>
                  <a:gd name="T40" fmla="*/ 0 w 3495"/>
                  <a:gd name="T41" fmla="*/ 0 h 3493"/>
                  <a:gd name="T42" fmla="*/ 0 w 3495"/>
                  <a:gd name="T43" fmla="*/ 0 h 3493"/>
                  <a:gd name="T44" fmla="*/ 0 w 3495"/>
                  <a:gd name="T45" fmla="*/ 0 h 3493"/>
                  <a:gd name="T46" fmla="*/ 0 w 3495"/>
                  <a:gd name="T47" fmla="*/ 0 h 3493"/>
                  <a:gd name="T48" fmla="*/ 0 w 3495"/>
                  <a:gd name="T49" fmla="*/ 0 h 3493"/>
                  <a:gd name="T50" fmla="*/ 0 w 3495"/>
                  <a:gd name="T51" fmla="*/ 0 h 3493"/>
                  <a:gd name="T52" fmla="*/ 0 w 3495"/>
                  <a:gd name="T53" fmla="*/ 0 h 3493"/>
                  <a:gd name="T54" fmla="*/ 0 w 3495"/>
                  <a:gd name="T55" fmla="*/ 0 h 3493"/>
                  <a:gd name="T56" fmla="*/ 0 w 3495"/>
                  <a:gd name="T57" fmla="*/ 0 h 3493"/>
                  <a:gd name="T58" fmla="*/ 0 w 3495"/>
                  <a:gd name="T59" fmla="*/ 0 h 3493"/>
                  <a:gd name="T60" fmla="*/ 0 w 3495"/>
                  <a:gd name="T61" fmla="*/ 0 h 3493"/>
                  <a:gd name="T62" fmla="*/ 0 w 3495"/>
                  <a:gd name="T63" fmla="*/ 0 h 34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495"/>
                  <a:gd name="T97" fmla="*/ 0 h 3493"/>
                  <a:gd name="T98" fmla="*/ 3495 w 3495"/>
                  <a:gd name="T99" fmla="*/ 3493 h 34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495" h="3493">
                    <a:moveTo>
                      <a:pt x="3495" y="1747"/>
                    </a:moveTo>
                    <a:lnTo>
                      <a:pt x="3485" y="1567"/>
                    </a:lnTo>
                    <a:lnTo>
                      <a:pt x="3459" y="1394"/>
                    </a:lnTo>
                    <a:lnTo>
                      <a:pt x="3415" y="1227"/>
                    </a:lnTo>
                    <a:lnTo>
                      <a:pt x="3356" y="1066"/>
                    </a:lnTo>
                    <a:lnTo>
                      <a:pt x="3283" y="913"/>
                    </a:lnTo>
                    <a:lnTo>
                      <a:pt x="3195" y="770"/>
                    </a:lnTo>
                    <a:lnTo>
                      <a:pt x="3095" y="635"/>
                    </a:lnTo>
                    <a:lnTo>
                      <a:pt x="2982" y="511"/>
                    </a:lnTo>
                    <a:lnTo>
                      <a:pt x="2858" y="399"/>
                    </a:lnTo>
                    <a:lnTo>
                      <a:pt x="2723" y="298"/>
                    </a:lnTo>
                    <a:lnTo>
                      <a:pt x="2580" y="211"/>
                    </a:lnTo>
                    <a:lnTo>
                      <a:pt x="2428" y="138"/>
                    </a:lnTo>
                    <a:lnTo>
                      <a:pt x="2267" y="78"/>
                    </a:lnTo>
                    <a:lnTo>
                      <a:pt x="2099" y="35"/>
                    </a:lnTo>
                    <a:lnTo>
                      <a:pt x="1926" y="9"/>
                    </a:lnTo>
                    <a:lnTo>
                      <a:pt x="1747" y="0"/>
                    </a:lnTo>
                    <a:lnTo>
                      <a:pt x="1567" y="9"/>
                    </a:lnTo>
                    <a:lnTo>
                      <a:pt x="1395" y="35"/>
                    </a:lnTo>
                    <a:lnTo>
                      <a:pt x="1227" y="78"/>
                    </a:lnTo>
                    <a:lnTo>
                      <a:pt x="1066" y="138"/>
                    </a:lnTo>
                    <a:lnTo>
                      <a:pt x="913" y="211"/>
                    </a:lnTo>
                    <a:lnTo>
                      <a:pt x="770" y="298"/>
                    </a:lnTo>
                    <a:lnTo>
                      <a:pt x="635" y="399"/>
                    </a:lnTo>
                    <a:lnTo>
                      <a:pt x="511" y="511"/>
                    </a:lnTo>
                    <a:lnTo>
                      <a:pt x="399" y="635"/>
                    </a:lnTo>
                    <a:lnTo>
                      <a:pt x="298" y="770"/>
                    </a:lnTo>
                    <a:lnTo>
                      <a:pt x="211" y="913"/>
                    </a:lnTo>
                    <a:lnTo>
                      <a:pt x="137" y="1066"/>
                    </a:lnTo>
                    <a:lnTo>
                      <a:pt x="78" y="1227"/>
                    </a:lnTo>
                    <a:lnTo>
                      <a:pt x="34" y="1394"/>
                    </a:lnTo>
                    <a:lnTo>
                      <a:pt x="8" y="1567"/>
                    </a:lnTo>
                    <a:lnTo>
                      <a:pt x="0" y="1747"/>
                    </a:lnTo>
                    <a:lnTo>
                      <a:pt x="8" y="1925"/>
                    </a:lnTo>
                    <a:lnTo>
                      <a:pt x="34" y="2098"/>
                    </a:lnTo>
                    <a:lnTo>
                      <a:pt x="78" y="2266"/>
                    </a:lnTo>
                    <a:lnTo>
                      <a:pt x="137" y="2427"/>
                    </a:lnTo>
                    <a:lnTo>
                      <a:pt x="211" y="2579"/>
                    </a:lnTo>
                    <a:lnTo>
                      <a:pt x="298" y="2722"/>
                    </a:lnTo>
                    <a:lnTo>
                      <a:pt x="399" y="2857"/>
                    </a:lnTo>
                    <a:lnTo>
                      <a:pt x="511" y="2981"/>
                    </a:lnTo>
                    <a:lnTo>
                      <a:pt x="635" y="3094"/>
                    </a:lnTo>
                    <a:lnTo>
                      <a:pt x="770" y="3194"/>
                    </a:lnTo>
                    <a:lnTo>
                      <a:pt x="913" y="3282"/>
                    </a:lnTo>
                    <a:lnTo>
                      <a:pt x="1066" y="3355"/>
                    </a:lnTo>
                    <a:lnTo>
                      <a:pt x="1227" y="3414"/>
                    </a:lnTo>
                    <a:lnTo>
                      <a:pt x="1395" y="3458"/>
                    </a:lnTo>
                    <a:lnTo>
                      <a:pt x="1567" y="3484"/>
                    </a:lnTo>
                    <a:lnTo>
                      <a:pt x="1747" y="3493"/>
                    </a:lnTo>
                    <a:lnTo>
                      <a:pt x="1926" y="3484"/>
                    </a:lnTo>
                    <a:lnTo>
                      <a:pt x="2099" y="3458"/>
                    </a:lnTo>
                    <a:lnTo>
                      <a:pt x="2267" y="3414"/>
                    </a:lnTo>
                    <a:lnTo>
                      <a:pt x="2428" y="3355"/>
                    </a:lnTo>
                    <a:lnTo>
                      <a:pt x="2580" y="3282"/>
                    </a:lnTo>
                    <a:lnTo>
                      <a:pt x="2723" y="3194"/>
                    </a:lnTo>
                    <a:lnTo>
                      <a:pt x="2858" y="3094"/>
                    </a:lnTo>
                    <a:lnTo>
                      <a:pt x="2982" y="2981"/>
                    </a:lnTo>
                    <a:lnTo>
                      <a:pt x="3095" y="2857"/>
                    </a:lnTo>
                    <a:lnTo>
                      <a:pt x="3195" y="2722"/>
                    </a:lnTo>
                    <a:lnTo>
                      <a:pt x="3283" y="2579"/>
                    </a:lnTo>
                    <a:lnTo>
                      <a:pt x="3356" y="2427"/>
                    </a:lnTo>
                    <a:lnTo>
                      <a:pt x="3415" y="2266"/>
                    </a:lnTo>
                    <a:lnTo>
                      <a:pt x="3459" y="2098"/>
                    </a:lnTo>
                    <a:lnTo>
                      <a:pt x="3485" y="1925"/>
                    </a:lnTo>
                    <a:lnTo>
                      <a:pt x="3495" y="174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93" y="1327"/>
                <a:ext cx="1165" cy="1164"/>
              </a:xfrm>
              <a:custGeom>
                <a:avLst/>
                <a:gdLst>
                  <a:gd name="T0" fmla="*/ 0 w 3495"/>
                  <a:gd name="T1" fmla="*/ 0 h 3493"/>
                  <a:gd name="T2" fmla="*/ 0 w 3495"/>
                  <a:gd name="T3" fmla="*/ 0 h 3493"/>
                  <a:gd name="T4" fmla="*/ 0 w 3495"/>
                  <a:gd name="T5" fmla="*/ 0 h 3493"/>
                  <a:gd name="T6" fmla="*/ 0 w 3495"/>
                  <a:gd name="T7" fmla="*/ 0 h 3493"/>
                  <a:gd name="T8" fmla="*/ 0 w 3495"/>
                  <a:gd name="T9" fmla="*/ 0 h 3493"/>
                  <a:gd name="T10" fmla="*/ 0 w 3495"/>
                  <a:gd name="T11" fmla="*/ 0 h 3493"/>
                  <a:gd name="T12" fmla="*/ 0 w 3495"/>
                  <a:gd name="T13" fmla="*/ 0 h 3493"/>
                  <a:gd name="T14" fmla="*/ 0 w 3495"/>
                  <a:gd name="T15" fmla="*/ 0 h 3493"/>
                  <a:gd name="T16" fmla="*/ 0 w 3495"/>
                  <a:gd name="T17" fmla="*/ 0 h 3493"/>
                  <a:gd name="T18" fmla="*/ 0 w 3495"/>
                  <a:gd name="T19" fmla="*/ 0 h 3493"/>
                  <a:gd name="T20" fmla="*/ 0 w 3495"/>
                  <a:gd name="T21" fmla="*/ 0 h 3493"/>
                  <a:gd name="T22" fmla="*/ 0 w 3495"/>
                  <a:gd name="T23" fmla="*/ 0 h 3493"/>
                  <a:gd name="T24" fmla="*/ 0 w 3495"/>
                  <a:gd name="T25" fmla="*/ 0 h 3493"/>
                  <a:gd name="T26" fmla="*/ 0 w 3495"/>
                  <a:gd name="T27" fmla="*/ 0 h 3493"/>
                  <a:gd name="T28" fmla="*/ 0 w 3495"/>
                  <a:gd name="T29" fmla="*/ 0 h 3493"/>
                  <a:gd name="T30" fmla="*/ 0 w 3495"/>
                  <a:gd name="T31" fmla="*/ 0 h 3493"/>
                  <a:gd name="T32" fmla="*/ 0 w 3495"/>
                  <a:gd name="T33" fmla="*/ 0 h 3493"/>
                  <a:gd name="T34" fmla="*/ 0 w 3495"/>
                  <a:gd name="T35" fmla="*/ 0 h 3493"/>
                  <a:gd name="T36" fmla="*/ 0 w 3495"/>
                  <a:gd name="T37" fmla="*/ 0 h 3493"/>
                  <a:gd name="T38" fmla="*/ 0 w 3495"/>
                  <a:gd name="T39" fmla="*/ 0 h 3493"/>
                  <a:gd name="T40" fmla="*/ 0 w 3495"/>
                  <a:gd name="T41" fmla="*/ 0 h 3493"/>
                  <a:gd name="T42" fmla="*/ 0 w 3495"/>
                  <a:gd name="T43" fmla="*/ 0 h 3493"/>
                  <a:gd name="T44" fmla="*/ 0 w 3495"/>
                  <a:gd name="T45" fmla="*/ 0 h 3493"/>
                  <a:gd name="T46" fmla="*/ 0 w 3495"/>
                  <a:gd name="T47" fmla="*/ 0 h 3493"/>
                  <a:gd name="T48" fmla="*/ 0 w 3495"/>
                  <a:gd name="T49" fmla="*/ 0 h 3493"/>
                  <a:gd name="T50" fmla="*/ 0 w 3495"/>
                  <a:gd name="T51" fmla="*/ 0 h 3493"/>
                  <a:gd name="T52" fmla="*/ 0 w 3495"/>
                  <a:gd name="T53" fmla="*/ 0 h 3493"/>
                  <a:gd name="T54" fmla="*/ 0 w 3495"/>
                  <a:gd name="T55" fmla="*/ 0 h 3493"/>
                  <a:gd name="T56" fmla="*/ 0 w 3495"/>
                  <a:gd name="T57" fmla="*/ 0 h 3493"/>
                  <a:gd name="T58" fmla="*/ 0 w 3495"/>
                  <a:gd name="T59" fmla="*/ 0 h 3493"/>
                  <a:gd name="T60" fmla="*/ 0 w 3495"/>
                  <a:gd name="T61" fmla="*/ 0 h 3493"/>
                  <a:gd name="T62" fmla="*/ 0 w 3495"/>
                  <a:gd name="T63" fmla="*/ 0 h 3493"/>
                  <a:gd name="T64" fmla="*/ 0 w 3495"/>
                  <a:gd name="T65" fmla="*/ 0 h 349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495"/>
                  <a:gd name="T100" fmla="*/ 0 h 3493"/>
                  <a:gd name="T101" fmla="*/ 3495 w 3495"/>
                  <a:gd name="T102" fmla="*/ 3493 h 349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495" h="3493">
                    <a:moveTo>
                      <a:pt x="3495" y="1747"/>
                    </a:moveTo>
                    <a:lnTo>
                      <a:pt x="3485" y="1567"/>
                    </a:lnTo>
                    <a:lnTo>
                      <a:pt x="3459" y="1394"/>
                    </a:lnTo>
                    <a:lnTo>
                      <a:pt x="3415" y="1227"/>
                    </a:lnTo>
                    <a:lnTo>
                      <a:pt x="3356" y="1066"/>
                    </a:lnTo>
                    <a:lnTo>
                      <a:pt x="3283" y="913"/>
                    </a:lnTo>
                    <a:lnTo>
                      <a:pt x="3195" y="770"/>
                    </a:lnTo>
                    <a:lnTo>
                      <a:pt x="3095" y="635"/>
                    </a:lnTo>
                    <a:lnTo>
                      <a:pt x="2982" y="511"/>
                    </a:lnTo>
                    <a:lnTo>
                      <a:pt x="2858" y="399"/>
                    </a:lnTo>
                    <a:lnTo>
                      <a:pt x="2723" y="298"/>
                    </a:lnTo>
                    <a:lnTo>
                      <a:pt x="2580" y="211"/>
                    </a:lnTo>
                    <a:lnTo>
                      <a:pt x="2428" y="138"/>
                    </a:lnTo>
                    <a:lnTo>
                      <a:pt x="2267" y="78"/>
                    </a:lnTo>
                    <a:lnTo>
                      <a:pt x="2099" y="35"/>
                    </a:lnTo>
                    <a:lnTo>
                      <a:pt x="1926" y="9"/>
                    </a:lnTo>
                    <a:lnTo>
                      <a:pt x="1747" y="0"/>
                    </a:lnTo>
                    <a:lnTo>
                      <a:pt x="1567" y="9"/>
                    </a:lnTo>
                    <a:lnTo>
                      <a:pt x="1395" y="35"/>
                    </a:lnTo>
                    <a:lnTo>
                      <a:pt x="1227" y="78"/>
                    </a:lnTo>
                    <a:lnTo>
                      <a:pt x="1066" y="138"/>
                    </a:lnTo>
                    <a:lnTo>
                      <a:pt x="913" y="211"/>
                    </a:lnTo>
                    <a:lnTo>
                      <a:pt x="770" y="298"/>
                    </a:lnTo>
                    <a:lnTo>
                      <a:pt x="635" y="399"/>
                    </a:lnTo>
                    <a:lnTo>
                      <a:pt x="511" y="511"/>
                    </a:lnTo>
                    <a:lnTo>
                      <a:pt x="399" y="635"/>
                    </a:lnTo>
                    <a:lnTo>
                      <a:pt x="298" y="770"/>
                    </a:lnTo>
                    <a:lnTo>
                      <a:pt x="211" y="913"/>
                    </a:lnTo>
                    <a:lnTo>
                      <a:pt x="137" y="1066"/>
                    </a:lnTo>
                    <a:lnTo>
                      <a:pt x="78" y="1227"/>
                    </a:lnTo>
                    <a:lnTo>
                      <a:pt x="34" y="1394"/>
                    </a:lnTo>
                    <a:lnTo>
                      <a:pt x="8" y="1567"/>
                    </a:lnTo>
                    <a:lnTo>
                      <a:pt x="0" y="1747"/>
                    </a:lnTo>
                    <a:lnTo>
                      <a:pt x="8" y="1925"/>
                    </a:lnTo>
                    <a:lnTo>
                      <a:pt x="34" y="2098"/>
                    </a:lnTo>
                    <a:lnTo>
                      <a:pt x="78" y="2266"/>
                    </a:lnTo>
                    <a:lnTo>
                      <a:pt x="137" y="2427"/>
                    </a:lnTo>
                    <a:lnTo>
                      <a:pt x="211" y="2579"/>
                    </a:lnTo>
                    <a:lnTo>
                      <a:pt x="298" y="2722"/>
                    </a:lnTo>
                    <a:lnTo>
                      <a:pt x="399" y="2857"/>
                    </a:lnTo>
                    <a:lnTo>
                      <a:pt x="511" y="2981"/>
                    </a:lnTo>
                    <a:lnTo>
                      <a:pt x="635" y="3094"/>
                    </a:lnTo>
                    <a:lnTo>
                      <a:pt x="770" y="3194"/>
                    </a:lnTo>
                    <a:lnTo>
                      <a:pt x="913" y="3282"/>
                    </a:lnTo>
                    <a:lnTo>
                      <a:pt x="1066" y="3355"/>
                    </a:lnTo>
                    <a:lnTo>
                      <a:pt x="1227" y="3414"/>
                    </a:lnTo>
                    <a:lnTo>
                      <a:pt x="1395" y="3458"/>
                    </a:lnTo>
                    <a:lnTo>
                      <a:pt x="1567" y="3484"/>
                    </a:lnTo>
                    <a:lnTo>
                      <a:pt x="1747" y="3493"/>
                    </a:lnTo>
                    <a:lnTo>
                      <a:pt x="1926" y="3484"/>
                    </a:lnTo>
                    <a:lnTo>
                      <a:pt x="2099" y="3458"/>
                    </a:lnTo>
                    <a:lnTo>
                      <a:pt x="2267" y="3414"/>
                    </a:lnTo>
                    <a:lnTo>
                      <a:pt x="2428" y="3355"/>
                    </a:lnTo>
                    <a:lnTo>
                      <a:pt x="2580" y="3282"/>
                    </a:lnTo>
                    <a:lnTo>
                      <a:pt x="2723" y="3194"/>
                    </a:lnTo>
                    <a:lnTo>
                      <a:pt x="2858" y="3094"/>
                    </a:lnTo>
                    <a:lnTo>
                      <a:pt x="2982" y="2981"/>
                    </a:lnTo>
                    <a:lnTo>
                      <a:pt x="3095" y="2857"/>
                    </a:lnTo>
                    <a:lnTo>
                      <a:pt x="3195" y="2722"/>
                    </a:lnTo>
                    <a:lnTo>
                      <a:pt x="3283" y="2579"/>
                    </a:lnTo>
                    <a:lnTo>
                      <a:pt x="3356" y="2427"/>
                    </a:lnTo>
                    <a:lnTo>
                      <a:pt x="3415" y="2266"/>
                    </a:lnTo>
                    <a:lnTo>
                      <a:pt x="3459" y="2098"/>
                    </a:lnTo>
                    <a:lnTo>
                      <a:pt x="3485" y="1925"/>
                    </a:lnTo>
                    <a:lnTo>
                      <a:pt x="3495" y="1747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696" y="1744"/>
                <a:ext cx="398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Eltern/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696" y="1907"/>
                <a:ext cx="757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Erwachsene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2875" y="1802"/>
                <a:ext cx="276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Kind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8"/>
              <p:cNvSpPr>
                <a:spLocks noChangeArrowheads="1"/>
              </p:cNvSpPr>
              <p:nvPr/>
            </p:nvSpPr>
            <p:spPr bwMode="auto">
              <a:xfrm>
                <a:off x="2004" y="2673"/>
                <a:ext cx="1677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Was kommt beim Kind an?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39"/>
              <p:cNvSpPr>
                <a:spLocks noChangeArrowheads="1"/>
              </p:cNvSpPr>
              <p:nvPr/>
            </p:nvSpPr>
            <p:spPr bwMode="auto">
              <a:xfrm>
                <a:off x="4091" y="829"/>
                <a:ext cx="1440" cy="21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0"/>
              <p:cNvSpPr>
                <a:spLocks noChangeArrowheads="1"/>
              </p:cNvSpPr>
              <p:nvPr/>
            </p:nvSpPr>
            <p:spPr bwMode="auto">
              <a:xfrm>
                <a:off x="4095" y="833"/>
                <a:ext cx="1431" cy="2145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41"/>
              <p:cNvSpPr>
                <a:spLocks noChangeShapeType="1"/>
              </p:cNvSpPr>
              <p:nvPr/>
            </p:nvSpPr>
            <p:spPr bwMode="auto">
              <a:xfrm>
                <a:off x="4091" y="1373"/>
                <a:ext cx="144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32" name="Line 42"/>
              <p:cNvSpPr>
                <a:spLocks noChangeShapeType="1"/>
              </p:cNvSpPr>
              <p:nvPr/>
            </p:nvSpPr>
            <p:spPr bwMode="auto">
              <a:xfrm>
                <a:off x="4111" y="1902"/>
                <a:ext cx="1439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33" name="Line 43"/>
              <p:cNvSpPr>
                <a:spLocks noChangeShapeType="1"/>
              </p:cNvSpPr>
              <p:nvPr/>
            </p:nvSpPr>
            <p:spPr bwMode="auto">
              <a:xfrm>
                <a:off x="4104" y="2419"/>
                <a:ext cx="144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34" name="Rectangle 44"/>
              <p:cNvSpPr>
                <a:spLocks noChangeArrowheads="1"/>
              </p:cNvSpPr>
              <p:nvPr/>
            </p:nvSpPr>
            <p:spPr bwMode="auto">
              <a:xfrm>
                <a:off x="4192" y="890"/>
                <a:ext cx="701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2300" u="none" dirty="0">
                    <a:solidFill>
                      <a:srgbClr val="000000"/>
                    </a:solidFill>
                  </a:rPr>
                  <a:t>Materiell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5"/>
              <p:cNvSpPr>
                <a:spLocks noChangeArrowheads="1"/>
              </p:cNvSpPr>
              <p:nvPr/>
            </p:nvSpPr>
            <p:spPr bwMode="auto">
              <a:xfrm>
                <a:off x="4170" y="1142"/>
                <a:ext cx="1198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(Kleidung, Wohnen, Nahrung,</a:t>
                </a:r>
                <a:r>
                  <a:rPr lang="de-DE" sz="1200" u="none" dirty="0">
                    <a:solidFill>
                      <a:srgbClr val="000000"/>
                    </a:solidFill>
                  </a:rPr>
                  <a:t> 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6"/>
              <p:cNvSpPr>
                <a:spLocks noChangeArrowheads="1"/>
              </p:cNvSpPr>
              <p:nvPr/>
            </p:nvSpPr>
            <p:spPr bwMode="auto">
              <a:xfrm>
                <a:off x="4170" y="1250"/>
                <a:ext cx="691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Partizipation u.a.)</a:t>
                </a:r>
              </a:p>
            </p:txBody>
          </p:sp>
          <p:sp>
            <p:nvSpPr>
              <p:cNvPr id="37" name="Rectangle 47"/>
              <p:cNvSpPr>
                <a:spLocks noChangeArrowheads="1"/>
              </p:cNvSpPr>
              <p:nvPr/>
            </p:nvSpPr>
            <p:spPr bwMode="auto">
              <a:xfrm>
                <a:off x="4196" y="1443"/>
                <a:ext cx="557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2300" u="none" dirty="0">
                    <a:solidFill>
                      <a:srgbClr val="000000"/>
                    </a:solidFill>
                  </a:rPr>
                  <a:t>Sozial 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8"/>
              <p:cNvSpPr>
                <a:spLocks noChangeArrowheads="1"/>
              </p:cNvSpPr>
              <p:nvPr/>
            </p:nvSpPr>
            <p:spPr bwMode="auto">
              <a:xfrm>
                <a:off x="4196" y="1653"/>
                <a:ext cx="832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(soziale Kompetenz,</a:t>
                </a:r>
                <a:r>
                  <a:rPr lang="de-DE" sz="1200" u="none" dirty="0">
                    <a:solidFill>
                      <a:srgbClr val="000000"/>
                    </a:solidFill>
                  </a:rPr>
                  <a:t> 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49"/>
              <p:cNvSpPr>
                <a:spLocks noChangeArrowheads="1"/>
              </p:cNvSpPr>
              <p:nvPr/>
            </p:nvSpPr>
            <p:spPr bwMode="auto">
              <a:xfrm>
                <a:off x="4196" y="1760"/>
                <a:ext cx="85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soziale Kontakte u.a.)</a:t>
                </a:r>
              </a:p>
            </p:txBody>
          </p:sp>
          <p:sp>
            <p:nvSpPr>
              <p:cNvPr id="40" name="Rectangle 50"/>
              <p:cNvSpPr>
                <a:spLocks noChangeArrowheads="1"/>
              </p:cNvSpPr>
              <p:nvPr/>
            </p:nvSpPr>
            <p:spPr bwMode="auto">
              <a:xfrm>
                <a:off x="4189" y="1967"/>
                <a:ext cx="1227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2300" u="none" dirty="0">
                    <a:solidFill>
                      <a:srgbClr val="000000"/>
                    </a:solidFill>
                  </a:rPr>
                  <a:t>Gesundheitlich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1"/>
              <p:cNvSpPr>
                <a:spLocks noChangeArrowheads="1"/>
              </p:cNvSpPr>
              <p:nvPr/>
            </p:nvSpPr>
            <p:spPr bwMode="auto">
              <a:xfrm>
                <a:off x="4196" y="2176"/>
                <a:ext cx="993" cy="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(physisch und psychisch)</a:t>
                </a:r>
              </a:p>
            </p:txBody>
          </p:sp>
          <p:sp>
            <p:nvSpPr>
              <p:cNvPr id="42" name="Rectangle 52"/>
              <p:cNvSpPr>
                <a:spLocks noChangeArrowheads="1"/>
              </p:cNvSpPr>
              <p:nvPr/>
            </p:nvSpPr>
            <p:spPr bwMode="auto">
              <a:xfrm>
                <a:off x="4202" y="2497"/>
                <a:ext cx="670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2300" u="none" dirty="0">
                    <a:solidFill>
                      <a:srgbClr val="000000"/>
                    </a:solidFill>
                  </a:rPr>
                  <a:t>Kulturell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3"/>
              <p:cNvSpPr>
                <a:spLocks noChangeArrowheads="1"/>
              </p:cNvSpPr>
              <p:nvPr/>
            </p:nvSpPr>
            <p:spPr bwMode="auto">
              <a:xfrm>
                <a:off x="4202" y="2706"/>
                <a:ext cx="1312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(kognitive Entwicklung, Sprache,</a:t>
                </a:r>
                <a:r>
                  <a:rPr lang="de-DE" sz="1200" u="none" dirty="0">
                    <a:solidFill>
                      <a:srgbClr val="000000"/>
                    </a:solidFill>
                  </a:rPr>
                  <a:t> 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4"/>
              <p:cNvSpPr>
                <a:spLocks noChangeArrowheads="1"/>
              </p:cNvSpPr>
              <p:nvPr/>
            </p:nvSpPr>
            <p:spPr bwMode="auto">
              <a:xfrm>
                <a:off x="4202" y="2814"/>
                <a:ext cx="1282" cy="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100" u="none" dirty="0">
                    <a:solidFill>
                      <a:srgbClr val="000000"/>
                    </a:solidFill>
                  </a:rPr>
                  <a:t>Bildung, kult. Kompetenzen u.a.)</a:t>
                </a:r>
              </a:p>
            </p:txBody>
          </p:sp>
          <p:sp>
            <p:nvSpPr>
              <p:cNvPr id="45" name="Line 55"/>
              <p:cNvSpPr>
                <a:spLocks noChangeShapeType="1"/>
              </p:cNvSpPr>
              <p:nvPr/>
            </p:nvSpPr>
            <p:spPr bwMode="auto">
              <a:xfrm>
                <a:off x="2377" y="1858"/>
                <a:ext cx="46" cy="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46" name="Line 56"/>
              <p:cNvSpPr>
                <a:spLocks noChangeShapeType="1"/>
              </p:cNvSpPr>
              <p:nvPr/>
            </p:nvSpPr>
            <p:spPr bwMode="auto">
              <a:xfrm flipH="1">
                <a:off x="2382" y="1899"/>
                <a:ext cx="39" cy="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47" name="Line 57"/>
              <p:cNvSpPr>
                <a:spLocks noChangeShapeType="1"/>
              </p:cNvSpPr>
              <p:nvPr/>
            </p:nvSpPr>
            <p:spPr bwMode="auto">
              <a:xfrm>
                <a:off x="1651" y="1896"/>
                <a:ext cx="76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48" name="Line 58"/>
              <p:cNvSpPr>
                <a:spLocks noChangeShapeType="1"/>
              </p:cNvSpPr>
              <p:nvPr/>
            </p:nvSpPr>
            <p:spPr bwMode="auto">
              <a:xfrm>
                <a:off x="4011" y="1127"/>
                <a:ext cx="70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49" name="Line 59"/>
              <p:cNvSpPr>
                <a:spLocks noChangeShapeType="1"/>
              </p:cNvSpPr>
              <p:nvPr/>
            </p:nvSpPr>
            <p:spPr bwMode="auto">
              <a:xfrm flipH="1">
                <a:off x="4072" y="1135"/>
                <a:ext cx="12" cy="5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0" name="Line 60"/>
              <p:cNvSpPr>
                <a:spLocks noChangeShapeType="1"/>
              </p:cNvSpPr>
              <p:nvPr/>
            </p:nvSpPr>
            <p:spPr bwMode="auto">
              <a:xfrm flipV="1">
                <a:off x="3449" y="1135"/>
                <a:ext cx="624" cy="38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1" name="Line 61"/>
              <p:cNvSpPr>
                <a:spLocks noChangeShapeType="1"/>
              </p:cNvSpPr>
              <p:nvPr/>
            </p:nvSpPr>
            <p:spPr bwMode="auto">
              <a:xfrm flipV="1">
                <a:off x="3591" y="1641"/>
                <a:ext cx="499" cy="14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2" name="Line 62"/>
              <p:cNvSpPr>
                <a:spLocks noChangeShapeType="1"/>
              </p:cNvSpPr>
              <p:nvPr/>
            </p:nvSpPr>
            <p:spPr bwMode="auto">
              <a:xfrm>
                <a:off x="3568" y="2082"/>
                <a:ext cx="516" cy="10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3" name="Line 63"/>
              <p:cNvSpPr>
                <a:spLocks noChangeShapeType="1"/>
              </p:cNvSpPr>
              <p:nvPr/>
            </p:nvSpPr>
            <p:spPr bwMode="auto">
              <a:xfrm>
                <a:off x="3433" y="2309"/>
                <a:ext cx="658" cy="39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4" name="Line 64"/>
              <p:cNvSpPr>
                <a:spLocks noChangeShapeType="1"/>
              </p:cNvSpPr>
              <p:nvPr/>
            </p:nvSpPr>
            <p:spPr bwMode="auto">
              <a:xfrm>
                <a:off x="4053" y="2151"/>
                <a:ext cx="40" cy="3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5" name="Line 65"/>
              <p:cNvSpPr>
                <a:spLocks noChangeShapeType="1"/>
              </p:cNvSpPr>
              <p:nvPr/>
            </p:nvSpPr>
            <p:spPr bwMode="auto">
              <a:xfrm flipH="1">
                <a:off x="4060" y="2188"/>
                <a:ext cx="31" cy="2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6" name="Line 66"/>
              <p:cNvSpPr>
                <a:spLocks noChangeShapeType="1"/>
              </p:cNvSpPr>
              <p:nvPr/>
            </p:nvSpPr>
            <p:spPr bwMode="auto">
              <a:xfrm>
                <a:off x="4058" y="1614"/>
                <a:ext cx="23" cy="2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7" name="Line 67"/>
              <p:cNvSpPr>
                <a:spLocks noChangeShapeType="1"/>
              </p:cNvSpPr>
              <p:nvPr/>
            </p:nvSpPr>
            <p:spPr bwMode="auto">
              <a:xfrm flipH="1">
                <a:off x="4068" y="1641"/>
                <a:ext cx="13" cy="3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8" name="Line 68"/>
              <p:cNvSpPr>
                <a:spLocks noChangeShapeType="1"/>
              </p:cNvSpPr>
              <p:nvPr/>
            </p:nvSpPr>
            <p:spPr bwMode="auto">
              <a:xfrm>
                <a:off x="4065" y="2652"/>
                <a:ext cx="19" cy="5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9" name="Line 69"/>
              <p:cNvSpPr>
                <a:spLocks noChangeShapeType="1"/>
              </p:cNvSpPr>
              <p:nvPr/>
            </p:nvSpPr>
            <p:spPr bwMode="auto">
              <a:xfrm flipV="1">
                <a:off x="4045" y="2710"/>
                <a:ext cx="43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60" name="Rectangle 70"/>
              <p:cNvSpPr>
                <a:spLocks noChangeArrowheads="1"/>
              </p:cNvSpPr>
              <p:nvPr/>
            </p:nvSpPr>
            <p:spPr bwMode="auto">
              <a:xfrm>
                <a:off x="4098" y="3085"/>
                <a:ext cx="1307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Lebenslagetyp Kind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uppieren 58"/>
            <p:cNvGrpSpPr>
              <a:grpSpLocks/>
            </p:cNvGrpSpPr>
            <p:nvPr/>
          </p:nvGrpSpPr>
          <p:grpSpPr bwMode="auto">
            <a:xfrm>
              <a:off x="755650" y="1006475"/>
              <a:ext cx="8280400" cy="4978407"/>
              <a:chOff x="755650" y="1006475"/>
              <a:chExt cx="8280400" cy="4978407"/>
            </a:xfrm>
          </p:grpSpPr>
          <p:sp>
            <p:nvSpPr>
              <p:cNvPr id="7" name="Text Box 3"/>
              <p:cNvSpPr txBox="1">
                <a:spLocks noChangeArrowheads="1"/>
              </p:cNvSpPr>
              <p:nvPr/>
            </p:nvSpPr>
            <p:spPr bwMode="auto">
              <a:xfrm>
                <a:off x="762000" y="1600200"/>
                <a:ext cx="8001000" cy="5699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72000" tIns="72000" rIns="72000" bIns="72000">
                <a:spAutoFit/>
              </a:bodyPr>
              <a:lstStyle/>
              <a:p>
                <a:endParaRPr lang="de-DE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Text Box 4"/>
              <p:cNvSpPr txBox="1">
                <a:spLocks noChangeArrowheads="1"/>
              </p:cNvSpPr>
              <p:nvPr/>
            </p:nvSpPr>
            <p:spPr bwMode="auto">
              <a:xfrm>
                <a:off x="838200" y="1752600"/>
                <a:ext cx="7848600" cy="5699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72000" tIns="72000" rIns="72000" bIns="72000">
                <a:spAutoFit/>
              </a:bodyPr>
              <a:lstStyle/>
              <a:p>
                <a:endParaRPr lang="de-DE" sz="2400" b="1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" name="Group 6"/>
              <p:cNvGrpSpPr>
                <a:grpSpLocks/>
              </p:cNvGrpSpPr>
              <p:nvPr/>
            </p:nvGrpSpPr>
            <p:grpSpPr bwMode="auto">
              <a:xfrm>
                <a:off x="2438400" y="5562606"/>
                <a:ext cx="6400800" cy="422276"/>
                <a:chOff x="1536" y="3216"/>
                <a:chExt cx="4032" cy="266"/>
              </a:xfrm>
            </p:grpSpPr>
            <p:sp>
              <p:nvSpPr>
                <p:cNvPr id="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536" y="3216"/>
                  <a:ext cx="4032" cy="266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72000" tIns="72000" rIns="72000" bIns="72000">
                  <a:spAutoFit/>
                </a:bodyPr>
                <a:lstStyle/>
                <a:p>
                  <a:r>
                    <a:rPr lang="de-DE" sz="1800" b="1" u="none" dirty="0">
                      <a:solidFill>
                        <a:srgbClr val="008000"/>
                      </a:solidFill>
                    </a:rPr>
                    <a:t>Wohlergehen</a:t>
                  </a:r>
                  <a:r>
                    <a:rPr lang="de-DE" sz="1800" b="1" u="none" dirty="0">
                      <a:solidFill>
                        <a:srgbClr val="000000"/>
                      </a:solidFill>
                    </a:rPr>
                    <a:t>       </a:t>
                  </a:r>
                  <a:r>
                    <a:rPr lang="de-DE" sz="1800" b="1" u="none" dirty="0">
                      <a:solidFill>
                        <a:srgbClr val="FFC000"/>
                      </a:solidFill>
                    </a:rPr>
                    <a:t>Benachteiligung</a:t>
                  </a:r>
                  <a:r>
                    <a:rPr lang="de-DE" sz="1800" b="1" u="none" dirty="0">
                      <a:solidFill>
                        <a:srgbClr val="000000"/>
                      </a:solidFill>
                    </a:rPr>
                    <a:t>      </a:t>
                  </a:r>
                  <a:r>
                    <a:rPr lang="de-DE" sz="1800" b="1" u="none" dirty="0">
                      <a:solidFill>
                        <a:srgbClr val="8F0023"/>
                      </a:solidFill>
                    </a:rPr>
                    <a:t>Multiple Deprivation</a:t>
                  </a:r>
                </a:p>
              </p:txBody>
            </p:sp>
            <p:sp>
              <p:nvSpPr>
                <p:cNvPr id="16" name="Line 8"/>
                <p:cNvSpPr>
                  <a:spLocks noChangeShapeType="1"/>
                </p:cNvSpPr>
                <p:nvPr/>
              </p:nvSpPr>
              <p:spPr bwMode="auto">
                <a:xfrm>
                  <a:off x="2592" y="3216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72000" rIns="72000" bIns="72000" anchor="ctr"/>
                <a:lstStyle/>
                <a:p>
                  <a:endParaRPr lang="de-DE" dirty="0"/>
                </a:p>
              </p:txBody>
            </p:sp>
            <p:sp>
              <p:nvSpPr>
                <p:cNvPr id="17" name="Line 9"/>
                <p:cNvSpPr>
                  <a:spLocks noChangeShapeType="1"/>
                </p:cNvSpPr>
                <p:nvPr/>
              </p:nvSpPr>
              <p:spPr bwMode="auto">
                <a:xfrm>
                  <a:off x="4032" y="3216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lIns="72000" tIns="72000" rIns="72000" bIns="72000" anchor="ctr"/>
                <a:lstStyle/>
                <a:p>
                  <a:endParaRPr lang="de-DE" dirty="0"/>
                </a:p>
              </p:txBody>
            </p:sp>
          </p:grp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 flipH="1">
                <a:off x="3708400" y="5157788"/>
                <a:ext cx="3527425" cy="358775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lIns="72000" tIns="72000" rIns="72000" bIns="72000" anchor="ctr"/>
              <a:lstStyle/>
              <a:p>
                <a:endParaRPr lang="de-DE" dirty="0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 flipH="1">
                <a:off x="5580063" y="5181600"/>
                <a:ext cx="1658937" cy="334963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/>
                <a:tailEnd type="triangle" w="med" len="med"/>
              </a:ln>
            </p:spPr>
            <p:txBody>
              <a:bodyPr wrap="none" lIns="72000" tIns="72000" rIns="72000" bIns="72000" anchor="ctr"/>
              <a:lstStyle/>
              <a:p>
                <a:endParaRPr lang="de-DE" dirty="0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7235825" y="5157788"/>
                <a:ext cx="993775" cy="328612"/>
              </a:xfrm>
              <a:prstGeom prst="line">
                <a:avLst/>
              </a:prstGeom>
              <a:noFill/>
              <a:ln w="9525">
                <a:solidFill>
                  <a:srgbClr val="C00000"/>
                </a:solidFill>
                <a:round/>
                <a:headEnd/>
                <a:tailEnd type="triangle" w="med" len="med"/>
              </a:ln>
            </p:spPr>
            <p:txBody>
              <a:bodyPr wrap="none" lIns="72000" tIns="72000" rIns="72000" bIns="72000" anchor="ctr"/>
              <a:lstStyle/>
              <a:p>
                <a:endParaRPr lang="de-DE" dirty="0"/>
              </a:p>
            </p:txBody>
          </p:sp>
          <p:sp>
            <p:nvSpPr>
              <p:cNvPr id="13" name="Rectangle 38"/>
              <p:cNvSpPr>
                <a:spLocks noChangeArrowheads="1"/>
              </p:cNvSpPr>
              <p:nvPr/>
            </p:nvSpPr>
            <p:spPr bwMode="auto">
              <a:xfrm>
                <a:off x="755650" y="1484313"/>
                <a:ext cx="1577975" cy="261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Haushalt ist arm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70"/>
              <p:cNvSpPr>
                <a:spLocks noChangeArrowheads="1"/>
              </p:cNvSpPr>
              <p:nvPr/>
            </p:nvSpPr>
            <p:spPr bwMode="auto">
              <a:xfrm>
                <a:off x="6488113" y="1006475"/>
                <a:ext cx="2547937" cy="261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700" u="none" dirty="0">
                    <a:solidFill>
                      <a:srgbClr val="000000"/>
                    </a:solidFill>
                  </a:rPr>
                  <a:t>Lebenslagedimensionen</a:t>
                </a:r>
                <a:endParaRPr lang="de-DE" u="none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1" name="Text Box 5"/>
          <p:cNvSpPr txBox="1">
            <a:spLocks noChangeArrowheads="1"/>
          </p:cNvSpPr>
          <p:nvPr/>
        </p:nvSpPr>
        <p:spPr bwMode="auto">
          <a:xfrm>
            <a:off x="2457451" y="6307085"/>
            <a:ext cx="6477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de-DE" sz="800" u="none" dirty="0"/>
              <a:t>Quelle: Hock/Holz/Wüstendörfer 2000</a:t>
            </a:r>
          </a:p>
        </p:txBody>
      </p:sp>
    </p:spTree>
    <p:extLst>
      <p:ext uri="{BB962C8B-B14F-4D97-AF65-F5344CB8AC3E}">
        <p14:creationId xmlns:p14="http://schemas.microsoft.com/office/powerpoint/2010/main" val="483431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886014" y="6093296"/>
            <a:ext cx="7272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800" dirty="0" smtClean="0">
                <a:cs typeface="Times New Roman" pitchFamily="18" charset="0"/>
              </a:rPr>
              <a:t>Quelle: Laubstein/Holz/Seddig 2016.: Armutsfolgen für Kinder und Jugendliche. Erkenntnisse aus empirischen Studien in Deutschland .Gütersloh </a:t>
            </a:r>
            <a:endParaRPr lang="de-DE" sz="800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886014" y="1124744"/>
            <a:ext cx="7693025" cy="3107141"/>
          </a:xfrm>
        </p:spPr>
        <p:txBody>
          <a:bodyPr/>
          <a:lstStyle/>
          <a:p>
            <a:pPr marL="0" indent="0">
              <a:lnSpc>
                <a:spcPct val="105000"/>
              </a:lnSpc>
              <a:spcBef>
                <a:spcPts val="425"/>
              </a:spcBef>
              <a:buFont typeface="Wingdings" panose="05000000000000000000" pitchFamily="2" charset="2"/>
              <a:buNone/>
              <a:defRPr/>
            </a:pPr>
            <a:r>
              <a:rPr lang="de-DE" dirty="0"/>
              <a:t>Arme Kinder: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erleben mehr Mangel und Verzicht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wachsen sozial isolierter auf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erleben häufiger multiple Belastungen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durchlaufen häufiger problematische Bildungsbiographien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nehmen seltener non-formale und informelle Angebote in Anspruch</a:t>
            </a:r>
          </a:p>
          <a:p>
            <a:pPr>
              <a:lnSpc>
                <a:spcPct val="105000"/>
              </a:lnSpc>
              <a:spcBef>
                <a:spcPts val="425"/>
              </a:spcBef>
              <a:defRPr/>
            </a:pPr>
            <a:r>
              <a:rPr lang="de-DE" dirty="0"/>
              <a:t>verfügen tendenziell über einen schlechteren Gesundheitszustand und entwickeln tendenziell ein riskanteres </a:t>
            </a:r>
            <a:r>
              <a:rPr lang="de-DE" dirty="0" smtClean="0"/>
              <a:t>Gesundheitsverhalten.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233905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_Allgemein_final">
  <a:themeElements>
    <a:clrScheme name="Vorlage_Allgemein_final 10">
      <a:dk1>
        <a:srgbClr val="003366"/>
      </a:dk1>
      <a:lt1>
        <a:srgbClr val="FFFFFF"/>
      </a:lt1>
      <a:dk2>
        <a:srgbClr val="DE0000"/>
      </a:dk2>
      <a:lt2>
        <a:srgbClr val="666699"/>
      </a:lt2>
      <a:accent1>
        <a:srgbClr val="0F44AE"/>
      </a:accent1>
      <a:accent2>
        <a:srgbClr val="DE0000"/>
      </a:accent2>
      <a:accent3>
        <a:srgbClr val="FFFFFF"/>
      </a:accent3>
      <a:accent4>
        <a:srgbClr val="002A56"/>
      </a:accent4>
      <a:accent5>
        <a:srgbClr val="AAB0D3"/>
      </a:accent5>
      <a:accent6>
        <a:srgbClr val="C90000"/>
      </a:accent6>
      <a:hlink>
        <a:srgbClr val="808080"/>
      </a:hlink>
      <a:folHlink>
        <a:srgbClr val="FDEA8D"/>
      </a:folHlink>
    </a:clrScheme>
    <a:fontScheme name="Benutzerdefiniert 5">
      <a:majorFont>
        <a:latin typeface="MetaBoldLF-Roman"/>
        <a:ea typeface=""/>
        <a:cs typeface=""/>
      </a:majorFont>
      <a:minorFont>
        <a:latin typeface="MetaBookLF-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1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0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1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0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orlage_Allgemein_final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Allgemein_final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Allgemein_final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Allgemein_final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Allgemein_final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Allgemein_final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Allgemein_final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Allgemein_final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_Allgemein_final 9">
        <a:dk1>
          <a:srgbClr val="003366"/>
        </a:dk1>
        <a:lt1>
          <a:srgbClr val="FFFFFF"/>
        </a:lt1>
        <a:dk2>
          <a:srgbClr val="DE0000"/>
        </a:dk2>
        <a:lt2>
          <a:srgbClr val="666699"/>
        </a:lt2>
        <a:accent1>
          <a:srgbClr val="0F44AE"/>
        </a:accent1>
        <a:accent2>
          <a:srgbClr val="DE0000"/>
        </a:accent2>
        <a:accent3>
          <a:srgbClr val="FFFFFF"/>
        </a:accent3>
        <a:accent4>
          <a:srgbClr val="002A56"/>
        </a:accent4>
        <a:accent5>
          <a:srgbClr val="AAB0D3"/>
        </a:accent5>
        <a:accent6>
          <a:srgbClr val="C90000"/>
        </a:accent6>
        <a:hlink>
          <a:srgbClr val="B2B2B2"/>
        </a:hlink>
        <a:folHlink>
          <a:srgbClr val="FDEA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_Allgemein_final 10">
        <a:dk1>
          <a:srgbClr val="003366"/>
        </a:dk1>
        <a:lt1>
          <a:srgbClr val="FFFFFF"/>
        </a:lt1>
        <a:dk2>
          <a:srgbClr val="DE0000"/>
        </a:dk2>
        <a:lt2>
          <a:srgbClr val="666699"/>
        </a:lt2>
        <a:accent1>
          <a:srgbClr val="0F44AE"/>
        </a:accent1>
        <a:accent2>
          <a:srgbClr val="DE0000"/>
        </a:accent2>
        <a:accent3>
          <a:srgbClr val="FFFFFF"/>
        </a:accent3>
        <a:accent4>
          <a:srgbClr val="002A56"/>
        </a:accent4>
        <a:accent5>
          <a:srgbClr val="AAB0D3"/>
        </a:accent5>
        <a:accent6>
          <a:srgbClr val="C90000"/>
        </a:accent6>
        <a:hlink>
          <a:srgbClr val="808080"/>
        </a:hlink>
        <a:folHlink>
          <a:srgbClr val="FDEA8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T_leer_Meta" id="{2A36FA63-3085-4E67-A494-188F23A3EBDA}" vid="{B7778313-8072-48BD-856B-EF650B3C2CAE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Powerpoint_leer_Meta</Template>
  <TotalTime>0</TotalTime>
  <Words>783</Words>
  <Application>Microsoft Office PowerPoint</Application>
  <PresentationFormat>Bildschirmpräsentation (4:3)</PresentationFormat>
  <Paragraphs>133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0" baseType="lpstr">
      <vt:lpstr>MetaBook-Roman</vt:lpstr>
      <vt:lpstr>Times New Roman</vt:lpstr>
      <vt:lpstr>MetaBoldLF-Roman</vt:lpstr>
      <vt:lpstr>MetaBookLF-Roman</vt:lpstr>
      <vt:lpstr>Wingdings</vt:lpstr>
      <vt:lpstr>Arial</vt:lpstr>
      <vt:lpstr>MetaBold-Roman</vt:lpstr>
      <vt:lpstr>Vorlage_Allgemein_final</vt:lpstr>
      <vt:lpstr>Kinderarmut ganzheitlich denken  </vt:lpstr>
      <vt:lpstr>Agenda</vt:lpstr>
      <vt:lpstr>Was bedeutet Kinderarmut…für Kinder? </vt:lpstr>
      <vt:lpstr>Gängige Definitionen</vt:lpstr>
      <vt:lpstr>PowerPoint-Präsentation</vt:lpstr>
      <vt:lpstr>PowerPoint-Präsentation</vt:lpstr>
      <vt:lpstr>Lebenslagenansatz - Aufwachsensbedingungen</vt:lpstr>
      <vt:lpstr>PowerPoint-Präsentation</vt:lpstr>
      <vt:lpstr>PowerPoint-Präsentation</vt:lpstr>
      <vt:lpstr>Das sagen Kinder selbst:</vt:lpstr>
      <vt:lpstr>Das Recht auf ein gutes Aufwachsen</vt:lpstr>
      <vt:lpstr>Kinder haben das Recht, gut versorgt zu sein und am gesellschaftlichen Leben teilhaben zu können!</vt:lpstr>
      <vt:lpstr>PowerPoint-Präsentation</vt:lpstr>
      <vt:lpstr>Gesamtstrategie zur Armutsprävention </vt:lpstr>
      <vt:lpstr>Armutsprävention als politische Querschnittsaufgabe</vt:lpstr>
      <vt:lpstr>Grundlegende Handlungsansätze</vt:lpstr>
      <vt:lpstr>Baustein: Ein eigenständiger Rechtsanspruch</vt:lpstr>
      <vt:lpstr>Baustein: Beteiligung von Kindern stärken</vt:lpstr>
      <vt:lpstr>Baustein: Teilhabeleistungen neu strukturieren &amp; entbürokratisieren</vt:lpstr>
      <vt:lpstr>Baustein: Bund finanziell in die Pflicht nehmen</vt:lpstr>
      <vt:lpstr>PowerPoint-Präsentation</vt:lpstr>
      <vt:lpstr>PowerPoint-Präsentation</vt:lpstr>
    </vt:vector>
  </TitlesOfParts>
  <Company>Deutsches Kinderhilfswerk e.V.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Wirksame Wege zur Verbesserung der Teilhabe- und Verwirklichungschancen von Kindern aus Familien in prekären Lebenslagen</dc:title>
  <dc:creator>Ohlmeier, Nina</dc:creator>
  <cp:lastModifiedBy>Ohlmeier, Nina</cp:lastModifiedBy>
  <cp:revision>29</cp:revision>
  <dcterms:created xsi:type="dcterms:W3CDTF">2018-09-17T14:40:35Z</dcterms:created>
  <dcterms:modified xsi:type="dcterms:W3CDTF">2018-11-20T18:15:01Z</dcterms:modified>
</cp:coreProperties>
</file>